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arnchang" charset="1" panose="00000000000000000000"/>
      <p:regular r:id="rId10"/>
    </p:embeddedFont>
    <p:embeddedFont>
      <p:font typeface="Karnchang Bold" charset="1" panose="00000000000000000000"/>
      <p:regular r:id="rId11"/>
    </p:embeddedFont>
    <p:embeddedFont>
      <p:font typeface="Karnchang Italics" charset="1" panose="00000000000000000000"/>
      <p:regular r:id="rId12"/>
    </p:embeddedFont>
    <p:embeddedFont>
      <p:font typeface="Karnchang Bold Italics" charset="1" panose="00000000000000000000"/>
      <p:regular r:id="rId13"/>
    </p:embeddedFont>
    <p:embeddedFont>
      <p:font typeface="Karnchang Thin" charset="1" panose="00000000000000000000"/>
      <p:regular r:id="rId14"/>
    </p:embeddedFont>
    <p:embeddedFont>
      <p:font typeface="Karnchang Thin Italics" charset="1" panose="00000000000000000000"/>
      <p:regular r:id="rId15"/>
    </p:embeddedFont>
    <p:embeddedFont>
      <p:font typeface="Karnchang Light" charset="1" panose="00000000000000000000"/>
      <p:regular r:id="rId16"/>
    </p:embeddedFont>
    <p:embeddedFont>
      <p:font typeface="Karnchang Light Italics" charset="1" panose="00000000000000000000"/>
      <p:regular r:id="rId17"/>
    </p:embeddedFont>
    <p:embeddedFont>
      <p:font typeface="Karnchang Medium" charset="1" panose="00000000000000000000"/>
      <p:regular r:id="rId18"/>
    </p:embeddedFont>
    <p:embeddedFont>
      <p:font typeface="Karnchang Medium Italics" charset="1" panose="00000000000000000000"/>
      <p:regular r:id="rId19"/>
    </p:embeddedFont>
    <p:embeddedFont>
      <p:font typeface="Karnchang Semi-Bold" charset="1" panose="00000000000000000000"/>
      <p:regular r:id="rId20"/>
    </p:embeddedFont>
    <p:embeddedFont>
      <p:font typeface="Karnchang Semi-Bold Italics" charset="1" panose="00000000000000000000"/>
      <p:regular r:id="rId21"/>
    </p:embeddedFont>
    <p:embeddedFont>
      <p:font typeface="Karnchang Ultra-Bold" charset="1" panose="00000000000000000000"/>
      <p:regular r:id="rId22"/>
    </p:embeddedFont>
    <p:embeddedFont>
      <p:font typeface="Karnchang Ultra-Bold Italics" charset="1" panose="00000000000000000000"/>
      <p:regular r:id="rId23"/>
    </p:embeddedFont>
    <p:embeddedFont>
      <p:font typeface="Karnchang Heavy" charset="1" panose="00000000000000000000"/>
      <p:regular r:id="rId24"/>
    </p:embeddedFont>
    <p:embeddedFont>
      <p:font typeface="Karnchang Heavy Italics" charset="1" panose="00000000000000000000"/>
      <p:regular r:id="rId25"/>
    </p:embeddedFont>
    <p:embeddedFont>
      <p:font typeface="Montserrat" charset="1" panose="00000500000000000000"/>
      <p:regular r:id="rId26"/>
    </p:embeddedFont>
    <p:embeddedFont>
      <p:font typeface="Montserrat Bold" charset="1" panose="00000800000000000000"/>
      <p:regular r:id="rId27"/>
    </p:embeddedFont>
    <p:embeddedFont>
      <p:font typeface="Montserrat Italics" charset="1" panose="00000500000000000000"/>
      <p:regular r:id="rId28"/>
    </p:embeddedFont>
    <p:embeddedFont>
      <p:font typeface="Montserrat Bold Italics" charset="1" panose="00000800000000000000"/>
      <p:regular r:id="rId29"/>
    </p:embeddedFont>
    <p:embeddedFont>
      <p:font typeface="Montserrat Thin" charset="1" panose="00000300000000000000"/>
      <p:regular r:id="rId30"/>
    </p:embeddedFont>
    <p:embeddedFont>
      <p:font typeface="Montserrat Thin Italics" charset="1" panose="00000300000000000000"/>
      <p:regular r:id="rId31"/>
    </p:embeddedFont>
    <p:embeddedFont>
      <p:font typeface="Montserrat Extra-Light" charset="1" panose="00000300000000000000"/>
      <p:regular r:id="rId32"/>
    </p:embeddedFont>
    <p:embeddedFont>
      <p:font typeface="Montserrat Extra-Light Italics" charset="1" panose="00000300000000000000"/>
      <p:regular r:id="rId33"/>
    </p:embeddedFont>
    <p:embeddedFont>
      <p:font typeface="Montserrat Light" charset="1" panose="00000400000000000000"/>
      <p:regular r:id="rId34"/>
    </p:embeddedFont>
    <p:embeddedFont>
      <p:font typeface="Montserrat Light Italics" charset="1" panose="00000400000000000000"/>
      <p:regular r:id="rId35"/>
    </p:embeddedFont>
    <p:embeddedFont>
      <p:font typeface="Montserrat Medium" charset="1" panose="00000600000000000000"/>
      <p:regular r:id="rId36"/>
    </p:embeddedFont>
    <p:embeddedFont>
      <p:font typeface="Montserrat Medium Italics" charset="1" panose="00000600000000000000"/>
      <p:regular r:id="rId37"/>
    </p:embeddedFont>
    <p:embeddedFont>
      <p:font typeface="Montserrat Semi-Bold" charset="1" panose="00000700000000000000"/>
      <p:regular r:id="rId38"/>
    </p:embeddedFont>
    <p:embeddedFont>
      <p:font typeface="Montserrat Semi-Bold Italics" charset="1" panose="00000700000000000000"/>
      <p:regular r:id="rId39"/>
    </p:embeddedFont>
    <p:embeddedFont>
      <p:font typeface="Montserrat Ultra-Bold" charset="1" panose="00000900000000000000"/>
      <p:regular r:id="rId40"/>
    </p:embeddedFont>
    <p:embeddedFont>
      <p:font typeface="Montserrat Ultra-Bold Italics" charset="1" panose="00000900000000000000"/>
      <p:regular r:id="rId41"/>
    </p:embeddedFont>
    <p:embeddedFont>
      <p:font typeface="Montserrat Heavy" charset="1" panose="00000A00000000000000"/>
      <p:regular r:id="rId42"/>
    </p:embeddedFont>
    <p:embeddedFont>
      <p:font typeface="Montserrat Heavy Italics" charset="1" panose="00000A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52" Target="slides/slide9.xml" Type="http://schemas.openxmlformats.org/officeDocument/2006/relationships/slide"/><Relationship Id="rId53" Target="slides/slide10.xml" Type="http://schemas.openxmlformats.org/officeDocument/2006/relationships/slide"/><Relationship Id="rId54" Target="slides/slide1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E6E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97989"/>
            <a:ext cx="9326007" cy="384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8"/>
              </a:lnSpc>
            </a:pPr>
            <a:r>
              <a:rPr lang="en-US" sz="6998" spc="-216">
                <a:solidFill>
                  <a:srgbClr val="000000"/>
                </a:solidFill>
                <a:latin typeface="Karnchang Bold"/>
              </a:rPr>
              <a:t>CHATBOT LAYANAN AKADEMIK MENGGUNAKAN</a:t>
            </a:r>
          </a:p>
          <a:p>
            <a:pPr>
              <a:lnSpc>
                <a:spcPts val="6438"/>
              </a:lnSpc>
            </a:pPr>
            <a:r>
              <a:rPr lang="en-US" sz="6998" spc="-216">
                <a:solidFill>
                  <a:srgbClr val="000000"/>
                </a:solidFill>
                <a:latin typeface="Karnchang Bold"/>
              </a:rPr>
              <a:t>K-Nearest Neighbor</a:t>
            </a:r>
          </a:p>
          <a:p>
            <a:pPr>
              <a:lnSpc>
                <a:spcPts val="2298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90550"/>
            <a:ext cx="5657449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Karnchang"/>
              </a:rPr>
              <a:t>Universitas Binaniaga Indonesia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876800"/>
            <a:ext cx="10447643" cy="368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Karnchang Bold"/>
              </a:rPr>
              <a:t>Penulis : 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Karnchang Bold"/>
              </a:rPr>
              <a:t>Kristian Adi Nugraha, Danny Sebastian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Karnchang Bold"/>
              </a:rPr>
              <a:t>Jurnal Sains dan Informatika Volume 7, Nomor 1, Juni 2021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Karnchang Bold"/>
              </a:rPr>
              <a:t>DOI : 10.34128/jsi.v7i1.285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754447" y="-3093732"/>
            <a:ext cx="18901247" cy="17982775"/>
            <a:chOff x="0" y="0"/>
            <a:chExt cx="25201662" cy="23977033"/>
          </a:xfrm>
        </p:grpSpPr>
        <p:grpSp>
          <p:nvGrpSpPr>
            <p:cNvPr name="Group 6" id="6"/>
            <p:cNvGrpSpPr/>
            <p:nvPr/>
          </p:nvGrpSpPr>
          <p:grpSpPr>
            <a:xfrm rot="2252144">
              <a:off x="2887185" y="2861146"/>
              <a:ext cx="14259267" cy="14323066"/>
              <a:chOff x="0" y="0"/>
              <a:chExt cx="2816645" cy="282924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24334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2252144">
              <a:off x="4620058" y="6213209"/>
              <a:ext cx="14259267" cy="14323066"/>
              <a:chOff x="0" y="0"/>
              <a:chExt cx="2816645" cy="282924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53565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2252144">
              <a:off x="8055210" y="6792821"/>
              <a:ext cx="14259267" cy="14323066"/>
              <a:chOff x="0" y="0"/>
              <a:chExt cx="2816645" cy="282924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85878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3126916" y="8689975"/>
            <a:ext cx="7627531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Karnchang Bold"/>
              </a:rPr>
              <a:t>Periview : Syafira Amatur Rahmi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7067" y="592941"/>
            <a:ext cx="16713866" cy="9101117"/>
            <a:chOff x="0" y="0"/>
            <a:chExt cx="4402006" cy="239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2006" cy="2397002"/>
            </a:xfrm>
            <a:custGeom>
              <a:avLst/>
              <a:gdLst/>
              <a:ahLst/>
              <a:cxnLst/>
              <a:rect r="r" b="b" t="t" l="l"/>
              <a:pathLst>
                <a:path h="2397002" w="4402006">
                  <a:moveTo>
                    <a:pt x="23623" y="0"/>
                  </a:moveTo>
                  <a:lnTo>
                    <a:pt x="4378382" y="0"/>
                  </a:lnTo>
                  <a:cubicBezTo>
                    <a:pt x="4391429" y="0"/>
                    <a:pt x="4402006" y="10577"/>
                    <a:pt x="4402006" y="23623"/>
                  </a:cubicBezTo>
                  <a:lnTo>
                    <a:pt x="4402006" y="2373379"/>
                  </a:lnTo>
                  <a:cubicBezTo>
                    <a:pt x="4402006" y="2379644"/>
                    <a:pt x="4399517" y="2385653"/>
                    <a:pt x="4395087" y="2390083"/>
                  </a:cubicBezTo>
                  <a:cubicBezTo>
                    <a:pt x="4390656" y="2394513"/>
                    <a:pt x="4384647" y="2397002"/>
                    <a:pt x="4378382" y="2397002"/>
                  </a:cubicBezTo>
                  <a:lnTo>
                    <a:pt x="23623" y="2397002"/>
                  </a:lnTo>
                  <a:cubicBezTo>
                    <a:pt x="17358" y="2397002"/>
                    <a:pt x="11349" y="2394513"/>
                    <a:pt x="6919" y="2390083"/>
                  </a:cubicBezTo>
                  <a:cubicBezTo>
                    <a:pt x="2489" y="2385653"/>
                    <a:pt x="0" y="2379644"/>
                    <a:pt x="0" y="2373379"/>
                  </a:cubicBezTo>
                  <a:lnTo>
                    <a:pt x="0" y="23623"/>
                  </a:lnTo>
                  <a:cubicBezTo>
                    <a:pt x="0" y="17358"/>
                    <a:pt x="2489" y="11349"/>
                    <a:pt x="6919" y="6919"/>
                  </a:cubicBezTo>
                  <a:cubicBezTo>
                    <a:pt x="11349" y="2489"/>
                    <a:pt x="17358" y="0"/>
                    <a:pt x="23623" y="0"/>
                  </a:cubicBezTo>
                  <a:close/>
                </a:path>
              </a:pathLst>
            </a:custGeom>
            <a:solidFill>
              <a:srgbClr val="E6EAEF"/>
            </a:solidFill>
            <a:ln w="19050" cap="rnd">
              <a:solidFill>
                <a:srgbClr val="24334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2006" cy="2435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7538080">
            <a:off x="-7029811" y="-5584933"/>
            <a:ext cx="9808447" cy="9331824"/>
            <a:chOff x="0" y="0"/>
            <a:chExt cx="13077930" cy="12442432"/>
          </a:xfrm>
        </p:grpSpPr>
        <p:grpSp>
          <p:nvGrpSpPr>
            <p:cNvPr name="Group 6" id="6"/>
            <p:cNvGrpSpPr/>
            <p:nvPr/>
          </p:nvGrpSpPr>
          <p:grpSpPr>
            <a:xfrm rot="2252144">
              <a:off x="1498251" y="1484738"/>
              <a:ext cx="7399579" cy="7432687"/>
              <a:chOff x="0" y="0"/>
              <a:chExt cx="2816645" cy="282924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24334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2252144">
              <a:off x="2397493" y="3224228"/>
              <a:ext cx="7399579" cy="7432687"/>
              <a:chOff x="0" y="0"/>
              <a:chExt cx="2816645" cy="282924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53565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2252144">
              <a:off x="4180100" y="3525007"/>
              <a:ext cx="7399579" cy="7432687"/>
              <a:chOff x="0" y="0"/>
              <a:chExt cx="2816645" cy="282924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85878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2124477">
            <a:off x="15979122" y="5429903"/>
            <a:ext cx="9808447" cy="9331824"/>
            <a:chOff x="0" y="0"/>
            <a:chExt cx="13077930" cy="12442432"/>
          </a:xfrm>
        </p:grpSpPr>
        <p:grpSp>
          <p:nvGrpSpPr>
            <p:cNvPr name="Group 16" id="16"/>
            <p:cNvGrpSpPr/>
            <p:nvPr/>
          </p:nvGrpSpPr>
          <p:grpSpPr>
            <a:xfrm rot="2252144">
              <a:off x="1498251" y="1484738"/>
              <a:ext cx="7399579" cy="7432687"/>
              <a:chOff x="0" y="0"/>
              <a:chExt cx="2816645" cy="282924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243342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2252144">
              <a:off x="2397493" y="3224228"/>
              <a:ext cx="7399579" cy="7432687"/>
              <a:chOff x="0" y="0"/>
              <a:chExt cx="2816645" cy="282924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53565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2252144">
              <a:off x="4180100" y="3525007"/>
              <a:ext cx="7399579" cy="7432687"/>
              <a:chOff x="0" y="0"/>
              <a:chExt cx="2816645" cy="282924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858789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570720" y="2486336"/>
            <a:ext cx="6164505" cy="4627900"/>
            <a:chOff x="0" y="0"/>
            <a:chExt cx="8916670" cy="669404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55575" y="155575"/>
              <a:ext cx="8605520" cy="6382893"/>
            </a:xfrm>
            <a:custGeom>
              <a:avLst/>
              <a:gdLst/>
              <a:ahLst/>
              <a:cxnLst/>
              <a:rect r="r" b="b" t="t" l="l"/>
              <a:pathLst>
                <a:path h="6382893" w="8605520">
                  <a:moveTo>
                    <a:pt x="0" y="0"/>
                  </a:moveTo>
                  <a:lnTo>
                    <a:pt x="8605520" y="0"/>
                  </a:lnTo>
                  <a:lnTo>
                    <a:pt x="8605520" y="6382893"/>
                  </a:lnTo>
                  <a:lnTo>
                    <a:pt x="0" y="6382893"/>
                  </a:lnTo>
                  <a:close/>
                </a:path>
              </a:pathLst>
            </a:custGeom>
            <a:blipFill>
              <a:blip r:embed="rId2"/>
              <a:stretch>
                <a:fillRect l="0" t="-34263" r="0" b="-34263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6350" y="6350"/>
              <a:ext cx="8903970" cy="6681343"/>
            </a:xfrm>
            <a:custGeom>
              <a:avLst/>
              <a:gdLst/>
              <a:ahLst/>
              <a:cxnLst/>
              <a:rect r="r" b="b" t="t" l="l"/>
              <a:pathLst>
                <a:path h="6681343" w="8903970">
                  <a:moveTo>
                    <a:pt x="8903970" y="6681343"/>
                  </a:moveTo>
                  <a:lnTo>
                    <a:pt x="0" y="6681343"/>
                  </a:lnTo>
                  <a:lnTo>
                    <a:pt x="0" y="0"/>
                  </a:lnTo>
                  <a:lnTo>
                    <a:pt x="8903970" y="0"/>
                  </a:lnTo>
                  <a:lnTo>
                    <a:pt x="8903970" y="6681343"/>
                  </a:lnTo>
                  <a:close/>
                  <a:moveTo>
                    <a:pt x="19050" y="6662293"/>
                  </a:moveTo>
                  <a:lnTo>
                    <a:pt x="8884920" y="6662293"/>
                  </a:lnTo>
                  <a:lnTo>
                    <a:pt x="8884920" y="19050"/>
                  </a:lnTo>
                  <a:lnTo>
                    <a:pt x="19050" y="19050"/>
                  </a:lnTo>
                  <a:lnTo>
                    <a:pt x="19050" y="6662293"/>
                  </a:lnTo>
                  <a:close/>
                  <a:moveTo>
                    <a:pt x="8764270" y="6541643"/>
                  </a:moveTo>
                  <a:lnTo>
                    <a:pt x="139700" y="6541643"/>
                  </a:lnTo>
                  <a:lnTo>
                    <a:pt x="139700" y="139700"/>
                  </a:lnTo>
                  <a:lnTo>
                    <a:pt x="8764270" y="139700"/>
                  </a:lnTo>
                  <a:lnTo>
                    <a:pt x="8764270" y="6541643"/>
                  </a:lnTo>
                  <a:close/>
                  <a:moveTo>
                    <a:pt x="158750" y="6522593"/>
                  </a:moveTo>
                  <a:lnTo>
                    <a:pt x="8745220" y="6522593"/>
                  </a:lnTo>
                  <a:lnTo>
                    <a:pt x="8745220" y="158750"/>
                  </a:lnTo>
                  <a:lnTo>
                    <a:pt x="158750" y="158750"/>
                  </a:lnTo>
                  <a:lnTo>
                    <a:pt x="158750" y="6522593"/>
                  </a:lnTo>
                  <a:close/>
                </a:path>
              </a:pathLst>
            </a:custGeom>
            <a:solidFill>
              <a:srgbClr val="535659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5665503" y="317552"/>
            <a:ext cx="2042119" cy="650325"/>
            <a:chOff x="0" y="0"/>
            <a:chExt cx="537842" cy="17127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37842" cy="171279"/>
            </a:xfrm>
            <a:custGeom>
              <a:avLst/>
              <a:gdLst/>
              <a:ahLst/>
              <a:cxnLst/>
              <a:rect r="r" b="b" t="t" l="l"/>
              <a:pathLst>
                <a:path h="171279" w="537842">
                  <a:moveTo>
                    <a:pt x="53076" y="0"/>
                  </a:moveTo>
                  <a:lnTo>
                    <a:pt x="484766" y="0"/>
                  </a:lnTo>
                  <a:cubicBezTo>
                    <a:pt x="514079" y="0"/>
                    <a:pt x="537842" y="23763"/>
                    <a:pt x="537842" y="53076"/>
                  </a:cubicBezTo>
                  <a:lnTo>
                    <a:pt x="537842" y="118203"/>
                  </a:lnTo>
                  <a:cubicBezTo>
                    <a:pt x="537842" y="132280"/>
                    <a:pt x="532250" y="145780"/>
                    <a:pt x="522296" y="155734"/>
                  </a:cubicBezTo>
                  <a:cubicBezTo>
                    <a:pt x="512343" y="165687"/>
                    <a:pt x="498843" y="171279"/>
                    <a:pt x="484766" y="171279"/>
                  </a:cubicBezTo>
                  <a:lnTo>
                    <a:pt x="53076" y="171279"/>
                  </a:lnTo>
                  <a:cubicBezTo>
                    <a:pt x="38999" y="171279"/>
                    <a:pt x="25499" y="165687"/>
                    <a:pt x="15546" y="155734"/>
                  </a:cubicBezTo>
                  <a:cubicBezTo>
                    <a:pt x="5592" y="145780"/>
                    <a:pt x="0" y="132280"/>
                    <a:pt x="0" y="118203"/>
                  </a:cubicBezTo>
                  <a:lnTo>
                    <a:pt x="0" y="53076"/>
                  </a:lnTo>
                  <a:cubicBezTo>
                    <a:pt x="0" y="38999"/>
                    <a:pt x="5592" y="25499"/>
                    <a:pt x="15546" y="15546"/>
                  </a:cubicBezTo>
                  <a:cubicBezTo>
                    <a:pt x="25499" y="5592"/>
                    <a:pt x="38999" y="0"/>
                    <a:pt x="53076" y="0"/>
                  </a:cubicBezTo>
                  <a:close/>
                </a:path>
              </a:pathLst>
            </a:custGeom>
            <a:solidFill>
              <a:srgbClr val="535659"/>
            </a:solidFill>
            <a:ln w="19050" cap="sq">
              <a:solidFill>
                <a:srgbClr val="243342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537842" cy="209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29723" y="9258300"/>
            <a:ext cx="6961669" cy="627749"/>
            <a:chOff x="0" y="0"/>
            <a:chExt cx="1833526" cy="16533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833526" cy="165333"/>
            </a:xfrm>
            <a:custGeom>
              <a:avLst/>
              <a:gdLst/>
              <a:ahLst/>
              <a:cxnLst/>
              <a:rect r="r" b="b" t="t" l="l"/>
              <a:pathLst>
                <a:path h="165333" w="1833526">
                  <a:moveTo>
                    <a:pt x="16681" y="0"/>
                  </a:moveTo>
                  <a:lnTo>
                    <a:pt x="1816845" y="0"/>
                  </a:lnTo>
                  <a:cubicBezTo>
                    <a:pt x="1821269" y="0"/>
                    <a:pt x="1825512" y="1757"/>
                    <a:pt x="1828640" y="4886"/>
                  </a:cubicBezTo>
                  <a:cubicBezTo>
                    <a:pt x="1831769" y="8014"/>
                    <a:pt x="1833526" y="12257"/>
                    <a:pt x="1833526" y="16681"/>
                  </a:cubicBezTo>
                  <a:lnTo>
                    <a:pt x="1833526" y="148652"/>
                  </a:lnTo>
                  <a:cubicBezTo>
                    <a:pt x="1833526" y="157865"/>
                    <a:pt x="1826058" y="165333"/>
                    <a:pt x="1816845" y="165333"/>
                  </a:cubicBezTo>
                  <a:lnTo>
                    <a:pt x="16681" y="165333"/>
                  </a:lnTo>
                  <a:cubicBezTo>
                    <a:pt x="7468" y="165333"/>
                    <a:pt x="0" y="157865"/>
                    <a:pt x="0" y="148652"/>
                  </a:cubicBezTo>
                  <a:lnTo>
                    <a:pt x="0" y="16681"/>
                  </a:lnTo>
                  <a:cubicBezTo>
                    <a:pt x="0" y="7468"/>
                    <a:pt x="7468" y="0"/>
                    <a:pt x="16681" y="0"/>
                  </a:cubicBezTo>
                  <a:close/>
                </a:path>
              </a:pathLst>
            </a:custGeom>
            <a:solidFill>
              <a:srgbClr val="535659"/>
            </a:solidFill>
            <a:ln w="19050" cap="sq">
              <a:solidFill>
                <a:srgbClr val="243342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833526" cy="20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787067" y="904875"/>
            <a:ext cx="7731811" cy="110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6500">
                <a:solidFill>
                  <a:srgbClr val="000000"/>
                </a:solidFill>
                <a:latin typeface="Karnchang Bold"/>
              </a:rPr>
              <a:t>Kesimpulan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621459" y="349050"/>
            <a:ext cx="2168307" cy="44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20">
                <a:solidFill>
                  <a:srgbClr val="FFFFFF"/>
                </a:solidFill>
                <a:latin typeface="Karnchang"/>
              </a:rPr>
              <a:t>Halaman 9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51143" y="9305925"/>
            <a:ext cx="7118830" cy="44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20">
                <a:solidFill>
                  <a:srgbClr val="FFFFFF"/>
                </a:solidFill>
                <a:latin typeface="Karnchang"/>
              </a:rPr>
              <a:t>Murad Naser |  Universitas Fauget | Ekonomi | 2025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8161730" y="1858346"/>
            <a:ext cx="8543883" cy="6570308"/>
            <a:chOff x="0" y="0"/>
            <a:chExt cx="11391844" cy="8760410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11391844" cy="8760410"/>
              <a:chOff x="0" y="0"/>
              <a:chExt cx="2250241" cy="1730451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2250241" cy="1730451"/>
              </a:xfrm>
              <a:custGeom>
                <a:avLst/>
                <a:gdLst/>
                <a:ahLst/>
                <a:cxnLst/>
                <a:rect r="r" b="b" t="t" l="l"/>
                <a:pathLst>
                  <a:path h="1730451" w="2250241">
                    <a:moveTo>
                      <a:pt x="46213" y="0"/>
                    </a:moveTo>
                    <a:lnTo>
                      <a:pt x="2204028" y="0"/>
                    </a:lnTo>
                    <a:cubicBezTo>
                      <a:pt x="2229551" y="0"/>
                      <a:pt x="2250241" y="20690"/>
                      <a:pt x="2250241" y="46213"/>
                    </a:cubicBezTo>
                    <a:lnTo>
                      <a:pt x="2250241" y="1684238"/>
                    </a:lnTo>
                    <a:cubicBezTo>
                      <a:pt x="2250241" y="1709761"/>
                      <a:pt x="2229551" y="1730451"/>
                      <a:pt x="2204028" y="1730451"/>
                    </a:cubicBezTo>
                    <a:lnTo>
                      <a:pt x="46213" y="1730451"/>
                    </a:lnTo>
                    <a:cubicBezTo>
                      <a:pt x="33957" y="1730451"/>
                      <a:pt x="22202" y="1725582"/>
                      <a:pt x="13535" y="1716916"/>
                    </a:cubicBezTo>
                    <a:cubicBezTo>
                      <a:pt x="4869" y="1708249"/>
                      <a:pt x="0" y="1696495"/>
                      <a:pt x="0" y="1684238"/>
                    </a:cubicBezTo>
                    <a:lnTo>
                      <a:pt x="0" y="46213"/>
                    </a:lnTo>
                    <a:cubicBezTo>
                      <a:pt x="0" y="20690"/>
                      <a:pt x="20690" y="0"/>
                      <a:pt x="46213" y="0"/>
                    </a:cubicBezTo>
                    <a:close/>
                  </a:path>
                </a:pathLst>
              </a:custGeom>
              <a:solidFill>
                <a:srgbClr val="858789">
                  <a:alpha val="40000"/>
                </a:srgbClr>
              </a:solidFill>
              <a:ln w="19050" cap="rnd">
                <a:solidFill>
                  <a:srgbClr val="243342">
                    <a:alpha val="40000"/>
                  </a:srgbClr>
                </a:solidFill>
                <a:prstDash val="solid"/>
                <a:round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38100"/>
                <a:ext cx="2250241" cy="17685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2"/>
                  </a:lnSpc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464014" y="68432"/>
              <a:ext cx="10608246" cy="83434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Karnchang"/>
                </a:rPr>
                <a:t>Chatbot yang dibangun mencapai akurasi maksimal 53.48% untuk nilai K = 3. </a:t>
              </a:r>
            </a:p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Karnchang"/>
                </a:rPr>
                <a:t>Kendala : sulit klasifikasi pertanyaan serupa dari kelas berbeda, kesulitan kenali kata-kata tidak baku.</a:t>
              </a:r>
            </a:p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Karnchang"/>
                </a:rPr>
                <a:t>Solusi : Peningkatan akurasi dapat dicapai dengan menghilangkan kata-kata yang tumpang tindih antar kelas dan menerapkan pra-pemrosesan untuk mengonversi kata-kata tidak baku menjadi bentuk baku yang dapat dikenali oleh sistem.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E6E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7067" y="592941"/>
            <a:ext cx="16713866" cy="9101117"/>
            <a:chOff x="0" y="0"/>
            <a:chExt cx="4402006" cy="239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2006" cy="2397002"/>
            </a:xfrm>
            <a:custGeom>
              <a:avLst/>
              <a:gdLst/>
              <a:ahLst/>
              <a:cxnLst/>
              <a:rect r="r" b="b" t="t" l="l"/>
              <a:pathLst>
                <a:path h="2397002" w="4402006">
                  <a:moveTo>
                    <a:pt x="23623" y="0"/>
                  </a:moveTo>
                  <a:lnTo>
                    <a:pt x="4378382" y="0"/>
                  </a:lnTo>
                  <a:cubicBezTo>
                    <a:pt x="4391429" y="0"/>
                    <a:pt x="4402006" y="10577"/>
                    <a:pt x="4402006" y="23623"/>
                  </a:cubicBezTo>
                  <a:lnTo>
                    <a:pt x="4402006" y="2373379"/>
                  </a:lnTo>
                  <a:cubicBezTo>
                    <a:pt x="4402006" y="2379644"/>
                    <a:pt x="4399517" y="2385653"/>
                    <a:pt x="4395087" y="2390083"/>
                  </a:cubicBezTo>
                  <a:cubicBezTo>
                    <a:pt x="4390656" y="2394513"/>
                    <a:pt x="4384647" y="2397002"/>
                    <a:pt x="4378382" y="2397002"/>
                  </a:cubicBezTo>
                  <a:lnTo>
                    <a:pt x="23623" y="2397002"/>
                  </a:lnTo>
                  <a:cubicBezTo>
                    <a:pt x="17358" y="2397002"/>
                    <a:pt x="11349" y="2394513"/>
                    <a:pt x="6919" y="2390083"/>
                  </a:cubicBezTo>
                  <a:cubicBezTo>
                    <a:pt x="2489" y="2385653"/>
                    <a:pt x="0" y="2379644"/>
                    <a:pt x="0" y="2373379"/>
                  </a:cubicBezTo>
                  <a:lnTo>
                    <a:pt x="0" y="23623"/>
                  </a:lnTo>
                  <a:cubicBezTo>
                    <a:pt x="0" y="17358"/>
                    <a:pt x="2489" y="11349"/>
                    <a:pt x="6919" y="6919"/>
                  </a:cubicBezTo>
                  <a:cubicBezTo>
                    <a:pt x="11349" y="2489"/>
                    <a:pt x="17358" y="0"/>
                    <a:pt x="23623" y="0"/>
                  </a:cubicBezTo>
                  <a:close/>
                </a:path>
              </a:pathLst>
            </a:custGeom>
            <a:solidFill>
              <a:srgbClr val="E6EAEF"/>
            </a:solidFill>
            <a:ln w="19050" cap="rnd">
              <a:solidFill>
                <a:srgbClr val="24334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2006" cy="2435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9559999">
            <a:off x="-6690254" y="3123721"/>
            <a:ext cx="9808447" cy="9331824"/>
            <a:chOff x="0" y="0"/>
            <a:chExt cx="13077930" cy="12442432"/>
          </a:xfrm>
        </p:grpSpPr>
        <p:grpSp>
          <p:nvGrpSpPr>
            <p:cNvPr name="Group 6" id="6"/>
            <p:cNvGrpSpPr/>
            <p:nvPr/>
          </p:nvGrpSpPr>
          <p:grpSpPr>
            <a:xfrm rot="2252144">
              <a:off x="1498251" y="1484738"/>
              <a:ext cx="7399579" cy="7432687"/>
              <a:chOff x="0" y="0"/>
              <a:chExt cx="2816645" cy="282924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24334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2252144">
              <a:off x="2397493" y="3224228"/>
              <a:ext cx="7399579" cy="7432687"/>
              <a:chOff x="0" y="0"/>
              <a:chExt cx="2816645" cy="282924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53565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2252144">
              <a:off x="4180100" y="3525007"/>
              <a:ext cx="7399579" cy="7432687"/>
              <a:chOff x="0" y="0"/>
              <a:chExt cx="2816645" cy="282924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85878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238117">
            <a:off x="14860579" y="-2339974"/>
            <a:ext cx="9808447" cy="9331824"/>
            <a:chOff x="0" y="0"/>
            <a:chExt cx="13077930" cy="12442432"/>
          </a:xfrm>
        </p:grpSpPr>
        <p:grpSp>
          <p:nvGrpSpPr>
            <p:cNvPr name="Group 16" id="16"/>
            <p:cNvGrpSpPr/>
            <p:nvPr/>
          </p:nvGrpSpPr>
          <p:grpSpPr>
            <a:xfrm rot="2252144">
              <a:off x="1498251" y="1484738"/>
              <a:ext cx="7399579" cy="7432687"/>
              <a:chOff x="0" y="0"/>
              <a:chExt cx="2816645" cy="282924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243342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2252144">
              <a:off x="2397493" y="3224228"/>
              <a:ext cx="7399579" cy="7432687"/>
              <a:chOff x="0" y="0"/>
              <a:chExt cx="2816645" cy="282924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53565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2252144">
              <a:off x="4180100" y="3525007"/>
              <a:ext cx="7399579" cy="7432687"/>
              <a:chOff x="0" y="0"/>
              <a:chExt cx="2816645" cy="282924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858789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5" id="25"/>
          <p:cNvSpPr txBox="true"/>
          <p:nvPr/>
        </p:nvSpPr>
        <p:spPr>
          <a:xfrm rot="0">
            <a:off x="2032038" y="2811643"/>
            <a:ext cx="14223925" cy="2600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0"/>
              </a:lnSpc>
            </a:pPr>
            <a:r>
              <a:rPr lang="en-US" sz="15000">
                <a:solidFill>
                  <a:srgbClr val="243342"/>
                </a:solidFill>
                <a:latin typeface="Karnchang Bold"/>
              </a:rPr>
              <a:t>Terima Kasih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3917411" y="5548722"/>
            <a:ext cx="10453178" cy="921776"/>
            <a:chOff x="0" y="0"/>
            <a:chExt cx="13937571" cy="1229035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153848" y="0"/>
              <a:ext cx="13629875" cy="1229035"/>
              <a:chOff x="0" y="0"/>
              <a:chExt cx="1833526" cy="165333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833526" cy="165333"/>
              </a:xfrm>
              <a:custGeom>
                <a:avLst/>
                <a:gdLst/>
                <a:ahLst/>
                <a:cxnLst/>
                <a:rect r="r" b="b" t="t" l="l"/>
                <a:pathLst>
                  <a:path h="165333" w="1833526">
                    <a:moveTo>
                      <a:pt x="16681" y="0"/>
                    </a:moveTo>
                    <a:lnTo>
                      <a:pt x="1816845" y="0"/>
                    </a:lnTo>
                    <a:cubicBezTo>
                      <a:pt x="1821269" y="0"/>
                      <a:pt x="1825512" y="1757"/>
                      <a:pt x="1828640" y="4886"/>
                    </a:cubicBezTo>
                    <a:cubicBezTo>
                      <a:pt x="1831769" y="8014"/>
                      <a:pt x="1833526" y="12257"/>
                      <a:pt x="1833526" y="16681"/>
                    </a:cubicBezTo>
                    <a:lnTo>
                      <a:pt x="1833526" y="148652"/>
                    </a:lnTo>
                    <a:cubicBezTo>
                      <a:pt x="1833526" y="157865"/>
                      <a:pt x="1826058" y="165333"/>
                      <a:pt x="1816845" y="165333"/>
                    </a:cubicBezTo>
                    <a:lnTo>
                      <a:pt x="16681" y="165333"/>
                    </a:lnTo>
                    <a:cubicBezTo>
                      <a:pt x="7468" y="165333"/>
                      <a:pt x="0" y="157865"/>
                      <a:pt x="0" y="148652"/>
                    </a:cubicBezTo>
                    <a:lnTo>
                      <a:pt x="0" y="16681"/>
                    </a:lnTo>
                    <a:cubicBezTo>
                      <a:pt x="0" y="7468"/>
                      <a:pt x="7468" y="0"/>
                      <a:pt x="16681" y="0"/>
                    </a:cubicBezTo>
                    <a:close/>
                  </a:path>
                </a:pathLst>
              </a:custGeom>
              <a:solidFill>
                <a:srgbClr val="535659"/>
              </a:solidFill>
              <a:ln w="19050" cap="sq">
                <a:solidFill>
                  <a:srgbClr val="243342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833526" cy="203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2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172945"/>
              <a:ext cx="13937571" cy="8083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51"/>
                </a:lnSpc>
              </a:pPr>
              <a:r>
                <a:rPr lang="en-US" sz="3036" spc="182">
                  <a:solidFill>
                    <a:srgbClr val="FFFFFF"/>
                  </a:solidFill>
                  <a:latin typeface="Karnchang"/>
                </a:rPr>
                <a:t>Syafira Amatur Rahmi |  UNBIN | TI | 2023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7067" y="592941"/>
            <a:ext cx="16713866" cy="9101117"/>
            <a:chOff x="0" y="0"/>
            <a:chExt cx="4402006" cy="239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2006" cy="2397002"/>
            </a:xfrm>
            <a:custGeom>
              <a:avLst/>
              <a:gdLst/>
              <a:ahLst/>
              <a:cxnLst/>
              <a:rect r="r" b="b" t="t" l="l"/>
              <a:pathLst>
                <a:path h="2397002" w="4402006">
                  <a:moveTo>
                    <a:pt x="23623" y="0"/>
                  </a:moveTo>
                  <a:lnTo>
                    <a:pt x="4378382" y="0"/>
                  </a:lnTo>
                  <a:cubicBezTo>
                    <a:pt x="4391429" y="0"/>
                    <a:pt x="4402006" y="10577"/>
                    <a:pt x="4402006" y="23623"/>
                  </a:cubicBezTo>
                  <a:lnTo>
                    <a:pt x="4402006" y="2373379"/>
                  </a:lnTo>
                  <a:cubicBezTo>
                    <a:pt x="4402006" y="2379644"/>
                    <a:pt x="4399517" y="2385653"/>
                    <a:pt x="4395087" y="2390083"/>
                  </a:cubicBezTo>
                  <a:cubicBezTo>
                    <a:pt x="4390656" y="2394513"/>
                    <a:pt x="4384647" y="2397002"/>
                    <a:pt x="4378382" y="2397002"/>
                  </a:cubicBezTo>
                  <a:lnTo>
                    <a:pt x="23623" y="2397002"/>
                  </a:lnTo>
                  <a:cubicBezTo>
                    <a:pt x="17358" y="2397002"/>
                    <a:pt x="11349" y="2394513"/>
                    <a:pt x="6919" y="2390083"/>
                  </a:cubicBezTo>
                  <a:cubicBezTo>
                    <a:pt x="2489" y="2385653"/>
                    <a:pt x="0" y="2379644"/>
                    <a:pt x="0" y="2373379"/>
                  </a:cubicBezTo>
                  <a:lnTo>
                    <a:pt x="0" y="23623"/>
                  </a:lnTo>
                  <a:cubicBezTo>
                    <a:pt x="0" y="17358"/>
                    <a:pt x="2489" y="11349"/>
                    <a:pt x="6919" y="6919"/>
                  </a:cubicBezTo>
                  <a:cubicBezTo>
                    <a:pt x="11349" y="2489"/>
                    <a:pt x="17358" y="0"/>
                    <a:pt x="23623" y="0"/>
                  </a:cubicBezTo>
                  <a:close/>
                </a:path>
              </a:pathLst>
            </a:custGeom>
            <a:solidFill>
              <a:srgbClr val="E6EAEF"/>
            </a:solidFill>
            <a:ln w="19050" cap="rnd">
              <a:solidFill>
                <a:srgbClr val="24334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2006" cy="2435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7538080">
            <a:off x="-7029811" y="-5584933"/>
            <a:ext cx="9808447" cy="9331824"/>
            <a:chOff x="0" y="0"/>
            <a:chExt cx="13077930" cy="12442432"/>
          </a:xfrm>
        </p:grpSpPr>
        <p:grpSp>
          <p:nvGrpSpPr>
            <p:cNvPr name="Group 6" id="6"/>
            <p:cNvGrpSpPr/>
            <p:nvPr/>
          </p:nvGrpSpPr>
          <p:grpSpPr>
            <a:xfrm rot="2252144">
              <a:off x="1498251" y="1484738"/>
              <a:ext cx="7399579" cy="7432687"/>
              <a:chOff x="0" y="0"/>
              <a:chExt cx="2816645" cy="282924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24334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2252144">
              <a:off x="2397493" y="3224228"/>
              <a:ext cx="7399579" cy="7432687"/>
              <a:chOff x="0" y="0"/>
              <a:chExt cx="2816645" cy="282924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53565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2252144">
              <a:off x="4180100" y="3525007"/>
              <a:ext cx="7399579" cy="7432687"/>
              <a:chOff x="0" y="0"/>
              <a:chExt cx="2816645" cy="282924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85878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2124477">
            <a:off x="15979122" y="5429903"/>
            <a:ext cx="9808447" cy="9331824"/>
            <a:chOff x="0" y="0"/>
            <a:chExt cx="13077930" cy="12442432"/>
          </a:xfrm>
        </p:grpSpPr>
        <p:grpSp>
          <p:nvGrpSpPr>
            <p:cNvPr name="Group 16" id="16"/>
            <p:cNvGrpSpPr/>
            <p:nvPr/>
          </p:nvGrpSpPr>
          <p:grpSpPr>
            <a:xfrm rot="2252144">
              <a:off x="1498251" y="1484738"/>
              <a:ext cx="7399579" cy="7432687"/>
              <a:chOff x="0" y="0"/>
              <a:chExt cx="2816645" cy="282924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243342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2252144">
              <a:off x="2397493" y="3224228"/>
              <a:ext cx="7399579" cy="7432687"/>
              <a:chOff x="0" y="0"/>
              <a:chExt cx="2816645" cy="282924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53565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2252144">
              <a:off x="4180100" y="3525007"/>
              <a:ext cx="7399579" cy="7432687"/>
              <a:chOff x="0" y="0"/>
              <a:chExt cx="2816645" cy="282924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858789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294703" y="2944240"/>
            <a:ext cx="6458391" cy="4848531"/>
            <a:chOff x="0" y="0"/>
            <a:chExt cx="8916670" cy="669404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55575" y="155575"/>
              <a:ext cx="8605520" cy="6382893"/>
            </a:xfrm>
            <a:custGeom>
              <a:avLst/>
              <a:gdLst/>
              <a:ahLst/>
              <a:cxnLst/>
              <a:rect r="r" b="b" t="t" l="l"/>
              <a:pathLst>
                <a:path h="6382893" w="8605520">
                  <a:moveTo>
                    <a:pt x="0" y="0"/>
                  </a:moveTo>
                  <a:lnTo>
                    <a:pt x="8605520" y="0"/>
                  </a:lnTo>
                  <a:lnTo>
                    <a:pt x="8605520" y="6382893"/>
                  </a:lnTo>
                  <a:lnTo>
                    <a:pt x="0" y="6382893"/>
                  </a:lnTo>
                  <a:close/>
                </a:path>
              </a:pathLst>
            </a:custGeom>
            <a:blipFill>
              <a:blip r:embed="rId2"/>
              <a:stretch>
                <a:fillRect l="-20808" t="0" r="-20808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6350" y="6350"/>
              <a:ext cx="8903970" cy="6681343"/>
            </a:xfrm>
            <a:custGeom>
              <a:avLst/>
              <a:gdLst/>
              <a:ahLst/>
              <a:cxnLst/>
              <a:rect r="r" b="b" t="t" l="l"/>
              <a:pathLst>
                <a:path h="6681343" w="8903970">
                  <a:moveTo>
                    <a:pt x="8903970" y="6681343"/>
                  </a:moveTo>
                  <a:lnTo>
                    <a:pt x="0" y="6681343"/>
                  </a:lnTo>
                  <a:lnTo>
                    <a:pt x="0" y="0"/>
                  </a:lnTo>
                  <a:lnTo>
                    <a:pt x="8903970" y="0"/>
                  </a:lnTo>
                  <a:lnTo>
                    <a:pt x="8903970" y="6681343"/>
                  </a:lnTo>
                  <a:close/>
                  <a:moveTo>
                    <a:pt x="19050" y="6662293"/>
                  </a:moveTo>
                  <a:lnTo>
                    <a:pt x="8884920" y="6662293"/>
                  </a:lnTo>
                  <a:lnTo>
                    <a:pt x="8884920" y="19050"/>
                  </a:lnTo>
                  <a:lnTo>
                    <a:pt x="19050" y="19050"/>
                  </a:lnTo>
                  <a:lnTo>
                    <a:pt x="19050" y="6662293"/>
                  </a:lnTo>
                  <a:close/>
                  <a:moveTo>
                    <a:pt x="8764270" y="6541643"/>
                  </a:moveTo>
                  <a:lnTo>
                    <a:pt x="139700" y="6541643"/>
                  </a:lnTo>
                  <a:lnTo>
                    <a:pt x="139700" y="139700"/>
                  </a:lnTo>
                  <a:lnTo>
                    <a:pt x="8764270" y="139700"/>
                  </a:lnTo>
                  <a:lnTo>
                    <a:pt x="8764270" y="6541643"/>
                  </a:lnTo>
                  <a:close/>
                  <a:moveTo>
                    <a:pt x="158750" y="6522593"/>
                  </a:moveTo>
                  <a:lnTo>
                    <a:pt x="8745220" y="6522593"/>
                  </a:lnTo>
                  <a:lnTo>
                    <a:pt x="8745220" y="158750"/>
                  </a:lnTo>
                  <a:lnTo>
                    <a:pt x="158750" y="158750"/>
                  </a:lnTo>
                  <a:lnTo>
                    <a:pt x="158750" y="6522593"/>
                  </a:lnTo>
                  <a:close/>
                </a:path>
              </a:pathLst>
            </a:custGeom>
            <a:solidFill>
              <a:srgbClr val="535659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5278095" y="784048"/>
            <a:ext cx="7731811" cy="110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6500">
                <a:solidFill>
                  <a:srgbClr val="000000"/>
                </a:solidFill>
                <a:latin typeface="Karnchang Bold"/>
              </a:rPr>
              <a:t>Pendahuluan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585553" y="2491563"/>
            <a:ext cx="7956185" cy="633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9"/>
              </a:lnSpc>
            </a:pPr>
            <a:r>
              <a:rPr lang="en-US" sz="3899">
                <a:solidFill>
                  <a:srgbClr val="000000"/>
                </a:solidFill>
                <a:latin typeface="Karnchang"/>
              </a:rPr>
              <a:t>Operator customer service menghadapi kesulitan dalam menjawab pertanyaan pengguna secara efisien, terutama saat beban kerja tinggi dan tuntutan layanan 24/7. Untuk mengatasi masalah ini, penulis merancang chatbot otomatis dengan metode K-Nearest Neighbor (K-NN).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51143" y="9305925"/>
            <a:ext cx="7118830" cy="44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20">
                <a:solidFill>
                  <a:srgbClr val="FFFFFF"/>
                </a:solidFill>
                <a:latin typeface="Karnchang"/>
              </a:rPr>
              <a:t>Murad Naser |  Universitas Fauget | Ekonomi | 2025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5665503" y="317552"/>
            <a:ext cx="2042119" cy="650325"/>
            <a:chOff x="0" y="0"/>
            <a:chExt cx="537842" cy="17127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37842" cy="171279"/>
            </a:xfrm>
            <a:custGeom>
              <a:avLst/>
              <a:gdLst/>
              <a:ahLst/>
              <a:cxnLst/>
              <a:rect r="r" b="b" t="t" l="l"/>
              <a:pathLst>
                <a:path h="171279" w="537842">
                  <a:moveTo>
                    <a:pt x="53076" y="0"/>
                  </a:moveTo>
                  <a:lnTo>
                    <a:pt x="484766" y="0"/>
                  </a:lnTo>
                  <a:cubicBezTo>
                    <a:pt x="514079" y="0"/>
                    <a:pt x="537842" y="23763"/>
                    <a:pt x="537842" y="53076"/>
                  </a:cubicBezTo>
                  <a:lnTo>
                    <a:pt x="537842" y="118203"/>
                  </a:lnTo>
                  <a:cubicBezTo>
                    <a:pt x="537842" y="132280"/>
                    <a:pt x="532250" y="145780"/>
                    <a:pt x="522296" y="155734"/>
                  </a:cubicBezTo>
                  <a:cubicBezTo>
                    <a:pt x="512343" y="165687"/>
                    <a:pt x="498843" y="171279"/>
                    <a:pt x="484766" y="171279"/>
                  </a:cubicBezTo>
                  <a:lnTo>
                    <a:pt x="53076" y="171279"/>
                  </a:lnTo>
                  <a:cubicBezTo>
                    <a:pt x="38999" y="171279"/>
                    <a:pt x="25499" y="165687"/>
                    <a:pt x="15546" y="155734"/>
                  </a:cubicBezTo>
                  <a:cubicBezTo>
                    <a:pt x="5592" y="145780"/>
                    <a:pt x="0" y="132280"/>
                    <a:pt x="0" y="118203"/>
                  </a:cubicBezTo>
                  <a:lnTo>
                    <a:pt x="0" y="53076"/>
                  </a:lnTo>
                  <a:cubicBezTo>
                    <a:pt x="0" y="38999"/>
                    <a:pt x="5592" y="25499"/>
                    <a:pt x="15546" y="15546"/>
                  </a:cubicBezTo>
                  <a:cubicBezTo>
                    <a:pt x="25499" y="5592"/>
                    <a:pt x="38999" y="0"/>
                    <a:pt x="53076" y="0"/>
                  </a:cubicBezTo>
                  <a:close/>
                </a:path>
              </a:pathLst>
            </a:custGeom>
            <a:solidFill>
              <a:srgbClr val="535659"/>
            </a:solidFill>
            <a:ln w="19050" cap="sq">
              <a:solidFill>
                <a:srgbClr val="243342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537842" cy="209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5621459" y="349050"/>
            <a:ext cx="2168307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20">
                <a:solidFill>
                  <a:srgbClr val="FFFFFF"/>
                </a:solidFill>
                <a:latin typeface="Karnchang"/>
              </a:rPr>
              <a:t>Halaman 2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629723" y="9258300"/>
            <a:ext cx="6961669" cy="627749"/>
            <a:chOff x="0" y="0"/>
            <a:chExt cx="1833526" cy="16533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833526" cy="165333"/>
            </a:xfrm>
            <a:custGeom>
              <a:avLst/>
              <a:gdLst/>
              <a:ahLst/>
              <a:cxnLst/>
              <a:rect r="r" b="b" t="t" l="l"/>
              <a:pathLst>
                <a:path h="165333" w="1833526">
                  <a:moveTo>
                    <a:pt x="16681" y="0"/>
                  </a:moveTo>
                  <a:lnTo>
                    <a:pt x="1816845" y="0"/>
                  </a:lnTo>
                  <a:cubicBezTo>
                    <a:pt x="1821269" y="0"/>
                    <a:pt x="1825512" y="1757"/>
                    <a:pt x="1828640" y="4886"/>
                  </a:cubicBezTo>
                  <a:cubicBezTo>
                    <a:pt x="1831769" y="8014"/>
                    <a:pt x="1833526" y="12257"/>
                    <a:pt x="1833526" y="16681"/>
                  </a:cubicBezTo>
                  <a:lnTo>
                    <a:pt x="1833526" y="148652"/>
                  </a:lnTo>
                  <a:cubicBezTo>
                    <a:pt x="1833526" y="157865"/>
                    <a:pt x="1826058" y="165333"/>
                    <a:pt x="1816845" y="165333"/>
                  </a:cubicBezTo>
                  <a:lnTo>
                    <a:pt x="16681" y="165333"/>
                  </a:lnTo>
                  <a:cubicBezTo>
                    <a:pt x="7468" y="165333"/>
                    <a:pt x="0" y="157865"/>
                    <a:pt x="0" y="148652"/>
                  </a:cubicBezTo>
                  <a:lnTo>
                    <a:pt x="0" y="16681"/>
                  </a:lnTo>
                  <a:cubicBezTo>
                    <a:pt x="0" y="7468"/>
                    <a:pt x="7468" y="0"/>
                    <a:pt x="16681" y="0"/>
                  </a:cubicBezTo>
                  <a:close/>
                </a:path>
              </a:pathLst>
            </a:custGeom>
            <a:solidFill>
              <a:srgbClr val="535659"/>
            </a:solidFill>
            <a:ln w="19050" cap="sq">
              <a:solidFill>
                <a:srgbClr val="243342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833526" cy="20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028700" y="9270232"/>
            <a:ext cx="5772867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126">
                <a:solidFill>
                  <a:srgbClr val="FFFFFF"/>
                </a:solidFill>
                <a:latin typeface="Karnchang"/>
              </a:rPr>
              <a:t>Syafira Amatur Rahmi |  UNBIN | TI | 2023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6E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7067" y="592941"/>
            <a:ext cx="16713866" cy="9101117"/>
            <a:chOff x="0" y="0"/>
            <a:chExt cx="4402006" cy="239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2006" cy="2397002"/>
            </a:xfrm>
            <a:custGeom>
              <a:avLst/>
              <a:gdLst/>
              <a:ahLst/>
              <a:cxnLst/>
              <a:rect r="r" b="b" t="t" l="l"/>
              <a:pathLst>
                <a:path h="2397002" w="4402006">
                  <a:moveTo>
                    <a:pt x="23623" y="0"/>
                  </a:moveTo>
                  <a:lnTo>
                    <a:pt x="4378382" y="0"/>
                  </a:lnTo>
                  <a:cubicBezTo>
                    <a:pt x="4391429" y="0"/>
                    <a:pt x="4402006" y="10577"/>
                    <a:pt x="4402006" y="23623"/>
                  </a:cubicBezTo>
                  <a:lnTo>
                    <a:pt x="4402006" y="2373379"/>
                  </a:lnTo>
                  <a:cubicBezTo>
                    <a:pt x="4402006" y="2379644"/>
                    <a:pt x="4399517" y="2385653"/>
                    <a:pt x="4395087" y="2390083"/>
                  </a:cubicBezTo>
                  <a:cubicBezTo>
                    <a:pt x="4390656" y="2394513"/>
                    <a:pt x="4384647" y="2397002"/>
                    <a:pt x="4378382" y="2397002"/>
                  </a:cubicBezTo>
                  <a:lnTo>
                    <a:pt x="23623" y="2397002"/>
                  </a:lnTo>
                  <a:cubicBezTo>
                    <a:pt x="17358" y="2397002"/>
                    <a:pt x="11349" y="2394513"/>
                    <a:pt x="6919" y="2390083"/>
                  </a:cubicBezTo>
                  <a:cubicBezTo>
                    <a:pt x="2489" y="2385653"/>
                    <a:pt x="0" y="2379644"/>
                    <a:pt x="0" y="2373379"/>
                  </a:cubicBezTo>
                  <a:lnTo>
                    <a:pt x="0" y="23623"/>
                  </a:lnTo>
                  <a:cubicBezTo>
                    <a:pt x="0" y="17358"/>
                    <a:pt x="2489" y="11349"/>
                    <a:pt x="6919" y="6919"/>
                  </a:cubicBezTo>
                  <a:cubicBezTo>
                    <a:pt x="11349" y="2489"/>
                    <a:pt x="17358" y="0"/>
                    <a:pt x="23623" y="0"/>
                  </a:cubicBezTo>
                  <a:close/>
                </a:path>
              </a:pathLst>
            </a:custGeom>
            <a:solidFill>
              <a:srgbClr val="E6EAEF"/>
            </a:solidFill>
            <a:ln w="19050" cap="rnd">
              <a:solidFill>
                <a:srgbClr val="24334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2006" cy="2435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7538080">
            <a:off x="-7029811" y="-5584933"/>
            <a:ext cx="9808447" cy="9331824"/>
            <a:chOff x="0" y="0"/>
            <a:chExt cx="13077930" cy="12442432"/>
          </a:xfrm>
        </p:grpSpPr>
        <p:grpSp>
          <p:nvGrpSpPr>
            <p:cNvPr name="Group 6" id="6"/>
            <p:cNvGrpSpPr/>
            <p:nvPr/>
          </p:nvGrpSpPr>
          <p:grpSpPr>
            <a:xfrm rot="2252144">
              <a:off x="1498251" y="1484738"/>
              <a:ext cx="7399579" cy="7432687"/>
              <a:chOff x="0" y="0"/>
              <a:chExt cx="2816645" cy="282924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24334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2252144">
              <a:off x="2397493" y="3224228"/>
              <a:ext cx="7399579" cy="7432687"/>
              <a:chOff x="0" y="0"/>
              <a:chExt cx="2816645" cy="282924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53565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2252144">
              <a:off x="4180100" y="3525007"/>
              <a:ext cx="7399579" cy="7432687"/>
              <a:chOff x="0" y="0"/>
              <a:chExt cx="2816645" cy="282924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85878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2124477">
            <a:off x="15979122" y="5429903"/>
            <a:ext cx="9808447" cy="9331824"/>
            <a:chOff x="0" y="0"/>
            <a:chExt cx="13077930" cy="12442432"/>
          </a:xfrm>
        </p:grpSpPr>
        <p:grpSp>
          <p:nvGrpSpPr>
            <p:cNvPr name="Group 16" id="16"/>
            <p:cNvGrpSpPr/>
            <p:nvPr/>
          </p:nvGrpSpPr>
          <p:grpSpPr>
            <a:xfrm rot="2252144">
              <a:off x="1498251" y="1484738"/>
              <a:ext cx="7399579" cy="7432687"/>
              <a:chOff x="0" y="0"/>
              <a:chExt cx="2816645" cy="282924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243342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2252144">
              <a:off x="2397493" y="3224228"/>
              <a:ext cx="7399579" cy="7432687"/>
              <a:chOff x="0" y="0"/>
              <a:chExt cx="2816645" cy="282924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53565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2252144">
              <a:off x="4180100" y="3525007"/>
              <a:ext cx="7399579" cy="7432687"/>
              <a:chOff x="0" y="0"/>
              <a:chExt cx="2816645" cy="282924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858789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5" id="25"/>
          <p:cNvSpPr txBox="true"/>
          <p:nvPr/>
        </p:nvSpPr>
        <p:spPr>
          <a:xfrm rot="0">
            <a:off x="2347525" y="598572"/>
            <a:ext cx="5990547" cy="1331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4"/>
              </a:lnSpc>
            </a:pPr>
            <a:r>
              <a:rPr lang="en-US" sz="7700">
                <a:solidFill>
                  <a:srgbClr val="000000"/>
                </a:solidFill>
                <a:latin typeface="Karnchang Bold"/>
              </a:rPr>
              <a:t>MASALAH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9846" y="1662990"/>
            <a:ext cx="8045906" cy="650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Karnchang"/>
              </a:rPr>
              <a:t>kesulitan menjawab pertanyaan pengguna dengan efisien saat beban kerja tinggi dan tuntutan layanan 24/7.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Karnchang"/>
              </a:rPr>
              <a:t>Sistem FAQ kurang optimal, sulit dinavigasi oleh pengguna, dan fitur pencarian berbasis kata kunci kurang efektif karena kurangnya konteks.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00901" y="1662990"/>
            <a:ext cx="7500032" cy="721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Karnchang"/>
              </a:rPr>
              <a:t>Mengurangi beban kerja operator customer service.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Karnchang"/>
              </a:rPr>
              <a:t>Meningkatkan efisiensi dalam penanganan pertanyaan pengguna.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Karnchang"/>
              </a:rPr>
              <a:t>Optimalisasi kualitas layanan customer service di lingkungan kampus Universitas Kristen Duta Wacana.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755643" y="598572"/>
            <a:ext cx="5990547" cy="1331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4"/>
              </a:lnSpc>
            </a:pPr>
            <a:r>
              <a:rPr lang="en-US" sz="7700">
                <a:solidFill>
                  <a:srgbClr val="000000"/>
                </a:solidFill>
                <a:latin typeface="Karnchang Bold"/>
              </a:rPr>
              <a:t>TUJUAN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5665503" y="317552"/>
            <a:ext cx="2042119" cy="650325"/>
            <a:chOff x="0" y="0"/>
            <a:chExt cx="537842" cy="17127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37842" cy="171279"/>
            </a:xfrm>
            <a:custGeom>
              <a:avLst/>
              <a:gdLst/>
              <a:ahLst/>
              <a:cxnLst/>
              <a:rect r="r" b="b" t="t" l="l"/>
              <a:pathLst>
                <a:path h="171279" w="537842">
                  <a:moveTo>
                    <a:pt x="53076" y="0"/>
                  </a:moveTo>
                  <a:lnTo>
                    <a:pt x="484766" y="0"/>
                  </a:lnTo>
                  <a:cubicBezTo>
                    <a:pt x="514079" y="0"/>
                    <a:pt x="537842" y="23763"/>
                    <a:pt x="537842" y="53076"/>
                  </a:cubicBezTo>
                  <a:lnTo>
                    <a:pt x="537842" y="118203"/>
                  </a:lnTo>
                  <a:cubicBezTo>
                    <a:pt x="537842" y="132280"/>
                    <a:pt x="532250" y="145780"/>
                    <a:pt x="522296" y="155734"/>
                  </a:cubicBezTo>
                  <a:cubicBezTo>
                    <a:pt x="512343" y="165687"/>
                    <a:pt x="498843" y="171279"/>
                    <a:pt x="484766" y="171279"/>
                  </a:cubicBezTo>
                  <a:lnTo>
                    <a:pt x="53076" y="171279"/>
                  </a:lnTo>
                  <a:cubicBezTo>
                    <a:pt x="38999" y="171279"/>
                    <a:pt x="25499" y="165687"/>
                    <a:pt x="15546" y="155734"/>
                  </a:cubicBezTo>
                  <a:cubicBezTo>
                    <a:pt x="5592" y="145780"/>
                    <a:pt x="0" y="132280"/>
                    <a:pt x="0" y="118203"/>
                  </a:cubicBezTo>
                  <a:lnTo>
                    <a:pt x="0" y="53076"/>
                  </a:lnTo>
                  <a:cubicBezTo>
                    <a:pt x="0" y="38999"/>
                    <a:pt x="5592" y="25499"/>
                    <a:pt x="15546" y="15546"/>
                  </a:cubicBezTo>
                  <a:cubicBezTo>
                    <a:pt x="25499" y="5592"/>
                    <a:pt x="38999" y="0"/>
                    <a:pt x="53076" y="0"/>
                  </a:cubicBezTo>
                  <a:close/>
                </a:path>
              </a:pathLst>
            </a:custGeom>
            <a:solidFill>
              <a:srgbClr val="535659"/>
            </a:solidFill>
            <a:ln w="19050" cap="sq">
              <a:solidFill>
                <a:srgbClr val="243342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537842" cy="209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5621459" y="349050"/>
            <a:ext cx="2168307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20">
                <a:solidFill>
                  <a:srgbClr val="FFFFFF"/>
                </a:solidFill>
                <a:latin typeface="Karnchang"/>
              </a:rPr>
              <a:t>Halaman 3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629723" y="9258300"/>
            <a:ext cx="6961669" cy="627749"/>
            <a:chOff x="0" y="0"/>
            <a:chExt cx="1833526" cy="16533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833526" cy="165333"/>
            </a:xfrm>
            <a:custGeom>
              <a:avLst/>
              <a:gdLst/>
              <a:ahLst/>
              <a:cxnLst/>
              <a:rect r="r" b="b" t="t" l="l"/>
              <a:pathLst>
                <a:path h="165333" w="1833526">
                  <a:moveTo>
                    <a:pt x="16681" y="0"/>
                  </a:moveTo>
                  <a:lnTo>
                    <a:pt x="1816845" y="0"/>
                  </a:lnTo>
                  <a:cubicBezTo>
                    <a:pt x="1821269" y="0"/>
                    <a:pt x="1825512" y="1757"/>
                    <a:pt x="1828640" y="4886"/>
                  </a:cubicBezTo>
                  <a:cubicBezTo>
                    <a:pt x="1831769" y="8014"/>
                    <a:pt x="1833526" y="12257"/>
                    <a:pt x="1833526" y="16681"/>
                  </a:cubicBezTo>
                  <a:lnTo>
                    <a:pt x="1833526" y="148652"/>
                  </a:lnTo>
                  <a:cubicBezTo>
                    <a:pt x="1833526" y="157865"/>
                    <a:pt x="1826058" y="165333"/>
                    <a:pt x="1816845" y="165333"/>
                  </a:cubicBezTo>
                  <a:lnTo>
                    <a:pt x="16681" y="165333"/>
                  </a:lnTo>
                  <a:cubicBezTo>
                    <a:pt x="7468" y="165333"/>
                    <a:pt x="0" y="157865"/>
                    <a:pt x="0" y="148652"/>
                  </a:cubicBezTo>
                  <a:lnTo>
                    <a:pt x="0" y="16681"/>
                  </a:lnTo>
                  <a:cubicBezTo>
                    <a:pt x="0" y="7468"/>
                    <a:pt x="7468" y="0"/>
                    <a:pt x="16681" y="0"/>
                  </a:cubicBezTo>
                  <a:close/>
                </a:path>
              </a:pathLst>
            </a:custGeom>
            <a:solidFill>
              <a:srgbClr val="535659"/>
            </a:solidFill>
            <a:ln w="19050" cap="sq">
              <a:solidFill>
                <a:srgbClr val="243342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833526" cy="20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028700" y="9270232"/>
            <a:ext cx="5772867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126">
                <a:solidFill>
                  <a:srgbClr val="FFFFFF"/>
                </a:solidFill>
                <a:latin typeface="Karnchang"/>
              </a:rPr>
              <a:t>Syafira Amatur Rahmi |  UNBIN | TI | 2023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6E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7067" y="592941"/>
            <a:ext cx="16713866" cy="9101117"/>
            <a:chOff x="0" y="0"/>
            <a:chExt cx="4402006" cy="239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2006" cy="2397002"/>
            </a:xfrm>
            <a:custGeom>
              <a:avLst/>
              <a:gdLst/>
              <a:ahLst/>
              <a:cxnLst/>
              <a:rect r="r" b="b" t="t" l="l"/>
              <a:pathLst>
                <a:path h="2397002" w="4402006">
                  <a:moveTo>
                    <a:pt x="23623" y="0"/>
                  </a:moveTo>
                  <a:lnTo>
                    <a:pt x="4378382" y="0"/>
                  </a:lnTo>
                  <a:cubicBezTo>
                    <a:pt x="4391429" y="0"/>
                    <a:pt x="4402006" y="10577"/>
                    <a:pt x="4402006" y="23623"/>
                  </a:cubicBezTo>
                  <a:lnTo>
                    <a:pt x="4402006" y="2373379"/>
                  </a:lnTo>
                  <a:cubicBezTo>
                    <a:pt x="4402006" y="2379644"/>
                    <a:pt x="4399517" y="2385653"/>
                    <a:pt x="4395087" y="2390083"/>
                  </a:cubicBezTo>
                  <a:cubicBezTo>
                    <a:pt x="4390656" y="2394513"/>
                    <a:pt x="4384647" y="2397002"/>
                    <a:pt x="4378382" y="2397002"/>
                  </a:cubicBezTo>
                  <a:lnTo>
                    <a:pt x="23623" y="2397002"/>
                  </a:lnTo>
                  <a:cubicBezTo>
                    <a:pt x="17358" y="2397002"/>
                    <a:pt x="11349" y="2394513"/>
                    <a:pt x="6919" y="2390083"/>
                  </a:cubicBezTo>
                  <a:cubicBezTo>
                    <a:pt x="2489" y="2385653"/>
                    <a:pt x="0" y="2379644"/>
                    <a:pt x="0" y="2373379"/>
                  </a:cubicBezTo>
                  <a:lnTo>
                    <a:pt x="0" y="23623"/>
                  </a:lnTo>
                  <a:cubicBezTo>
                    <a:pt x="0" y="17358"/>
                    <a:pt x="2489" y="11349"/>
                    <a:pt x="6919" y="6919"/>
                  </a:cubicBezTo>
                  <a:cubicBezTo>
                    <a:pt x="11349" y="2489"/>
                    <a:pt x="17358" y="0"/>
                    <a:pt x="23623" y="0"/>
                  </a:cubicBezTo>
                  <a:close/>
                </a:path>
              </a:pathLst>
            </a:custGeom>
            <a:solidFill>
              <a:srgbClr val="E6EAEF"/>
            </a:solidFill>
            <a:ln w="19050" cap="rnd">
              <a:solidFill>
                <a:srgbClr val="24334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2006" cy="2435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7538080">
            <a:off x="-7029811" y="-5584933"/>
            <a:ext cx="9808447" cy="9331824"/>
            <a:chOff x="0" y="0"/>
            <a:chExt cx="13077930" cy="12442432"/>
          </a:xfrm>
        </p:grpSpPr>
        <p:grpSp>
          <p:nvGrpSpPr>
            <p:cNvPr name="Group 6" id="6"/>
            <p:cNvGrpSpPr/>
            <p:nvPr/>
          </p:nvGrpSpPr>
          <p:grpSpPr>
            <a:xfrm rot="2252144">
              <a:off x="1498251" y="1484738"/>
              <a:ext cx="7399579" cy="7432687"/>
              <a:chOff x="0" y="0"/>
              <a:chExt cx="2816645" cy="282924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24334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2252144">
              <a:off x="2397493" y="3224228"/>
              <a:ext cx="7399579" cy="7432687"/>
              <a:chOff x="0" y="0"/>
              <a:chExt cx="2816645" cy="282924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53565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2252144">
              <a:off x="4180100" y="3525007"/>
              <a:ext cx="7399579" cy="7432687"/>
              <a:chOff x="0" y="0"/>
              <a:chExt cx="2816645" cy="282924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85878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2124477">
            <a:off x="15979122" y="5429903"/>
            <a:ext cx="9808447" cy="9331824"/>
            <a:chOff x="0" y="0"/>
            <a:chExt cx="13077930" cy="12442432"/>
          </a:xfrm>
        </p:grpSpPr>
        <p:grpSp>
          <p:nvGrpSpPr>
            <p:cNvPr name="Group 16" id="16"/>
            <p:cNvGrpSpPr/>
            <p:nvPr/>
          </p:nvGrpSpPr>
          <p:grpSpPr>
            <a:xfrm rot="2252144">
              <a:off x="1498251" y="1484738"/>
              <a:ext cx="7399579" cy="7432687"/>
              <a:chOff x="0" y="0"/>
              <a:chExt cx="2816645" cy="282924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243342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2252144">
              <a:off x="2397493" y="3224228"/>
              <a:ext cx="7399579" cy="7432687"/>
              <a:chOff x="0" y="0"/>
              <a:chExt cx="2816645" cy="282924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53565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2252144">
              <a:off x="4180100" y="3525007"/>
              <a:ext cx="7399579" cy="7432687"/>
              <a:chOff x="0" y="0"/>
              <a:chExt cx="2816645" cy="282924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858789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5" id="25"/>
          <p:cNvSpPr txBox="true"/>
          <p:nvPr/>
        </p:nvSpPr>
        <p:spPr>
          <a:xfrm rot="0">
            <a:off x="2559493" y="1711106"/>
            <a:ext cx="13169015" cy="174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92"/>
              </a:lnSpc>
            </a:pPr>
            <a:r>
              <a:rPr lang="en-US" sz="10100">
                <a:solidFill>
                  <a:srgbClr val="000000"/>
                </a:solidFill>
                <a:latin typeface="Karnchang Bold"/>
              </a:rPr>
              <a:t>METODE PENELITIAN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674106" y="3870325"/>
            <a:ext cx="6285911" cy="227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Karnchang"/>
              </a:rPr>
              <a:t>Pengumpulan Data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Karnchang"/>
              </a:rPr>
              <a:t>Pembangunan Sistem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Karnchang"/>
              </a:rPr>
              <a:t>Pengujian Sistem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327983" y="3870325"/>
            <a:ext cx="1346123" cy="227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Karnchang Bold"/>
              </a:rPr>
              <a:t>01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Karnchang Bold"/>
              </a:rPr>
              <a:t>02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Karnchang Bold"/>
              </a:rPr>
              <a:t>03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5665503" y="317552"/>
            <a:ext cx="2042119" cy="650325"/>
            <a:chOff x="0" y="0"/>
            <a:chExt cx="537842" cy="17127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37842" cy="171279"/>
            </a:xfrm>
            <a:custGeom>
              <a:avLst/>
              <a:gdLst/>
              <a:ahLst/>
              <a:cxnLst/>
              <a:rect r="r" b="b" t="t" l="l"/>
              <a:pathLst>
                <a:path h="171279" w="537842">
                  <a:moveTo>
                    <a:pt x="53076" y="0"/>
                  </a:moveTo>
                  <a:lnTo>
                    <a:pt x="484766" y="0"/>
                  </a:lnTo>
                  <a:cubicBezTo>
                    <a:pt x="514079" y="0"/>
                    <a:pt x="537842" y="23763"/>
                    <a:pt x="537842" y="53076"/>
                  </a:cubicBezTo>
                  <a:lnTo>
                    <a:pt x="537842" y="118203"/>
                  </a:lnTo>
                  <a:cubicBezTo>
                    <a:pt x="537842" y="132280"/>
                    <a:pt x="532250" y="145780"/>
                    <a:pt x="522296" y="155734"/>
                  </a:cubicBezTo>
                  <a:cubicBezTo>
                    <a:pt x="512343" y="165687"/>
                    <a:pt x="498843" y="171279"/>
                    <a:pt x="484766" y="171279"/>
                  </a:cubicBezTo>
                  <a:lnTo>
                    <a:pt x="53076" y="171279"/>
                  </a:lnTo>
                  <a:cubicBezTo>
                    <a:pt x="38999" y="171279"/>
                    <a:pt x="25499" y="165687"/>
                    <a:pt x="15546" y="155734"/>
                  </a:cubicBezTo>
                  <a:cubicBezTo>
                    <a:pt x="5592" y="145780"/>
                    <a:pt x="0" y="132280"/>
                    <a:pt x="0" y="118203"/>
                  </a:cubicBezTo>
                  <a:lnTo>
                    <a:pt x="0" y="53076"/>
                  </a:lnTo>
                  <a:cubicBezTo>
                    <a:pt x="0" y="38999"/>
                    <a:pt x="5592" y="25499"/>
                    <a:pt x="15546" y="15546"/>
                  </a:cubicBezTo>
                  <a:cubicBezTo>
                    <a:pt x="25499" y="5592"/>
                    <a:pt x="38999" y="0"/>
                    <a:pt x="53076" y="0"/>
                  </a:cubicBezTo>
                  <a:close/>
                </a:path>
              </a:pathLst>
            </a:custGeom>
            <a:solidFill>
              <a:srgbClr val="535659"/>
            </a:solidFill>
            <a:ln w="19050" cap="sq">
              <a:solidFill>
                <a:srgbClr val="243342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537842" cy="209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5621459" y="349050"/>
            <a:ext cx="2168307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20">
                <a:solidFill>
                  <a:srgbClr val="FFFFFF"/>
                </a:solidFill>
                <a:latin typeface="Karnchang"/>
              </a:rPr>
              <a:t>Halaman 4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629723" y="9258300"/>
            <a:ext cx="6961669" cy="627749"/>
            <a:chOff x="0" y="0"/>
            <a:chExt cx="1833526" cy="16533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833526" cy="165333"/>
            </a:xfrm>
            <a:custGeom>
              <a:avLst/>
              <a:gdLst/>
              <a:ahLst/>
              <a:cxnLst/>
              <a:rect r="r" b="b" t="t" l="l"/>
              <a:pathLst>
                <a:path h="165333" w="1833526">
                  <a:moveTo>
                    <a:pt x="16681" y="0"/>
                  </a:moveTo>
                  <a:lnTo>
                    <a:pt x="1816845" y="0"/>
                  </a:lnTo>
                  <a:cubicBezTo>
                    <a:pt x="1821269" y="0"/>
                    <a:pt x="1825512" y="1757"/>
                    <a:pt x="1828640" y="4886"/>
                  </a:cubicBezTo>
                  <a:cubicBezTo>
                    <a:pt x="1831769" y="8014"/>
                    <a:pt x="1833526" y="12257"/>
                    <a:pt x="1833526" y="16681"/>
                  </a:cubicBezTo>
                  <a:lnTo>
                    <a:pt x="1833526" y="148652"/>
                  </a:lnTo>
                  <a:cubicBezTo>
                    <a:pt x="1833526" y="157865"/>
                    <a:pt x="1826058" y="165333"/>
                    <a:pt x="1816845" y="165333"/>
                  </a:cubicBezTo>
                  <a:lnTo>
                    <a:pt x="16681" y="165333"/>
                  </a:lnTo>
                  <a:cubicBezTo>
                    <a:pt x="7468" y="165333"/>
                    <a:pt x="0" y="157865"/>
                    <a:pt x="0" y="148652"/>
                  </a:cubicBezTo>
                  <a:lnTo>
                    <a:pt x="0" y="16681"/>
                  </a:lnTo>
                  <a:cubicBezTo>
                    <a:pt x="0" y="7468"/>
                    <a:pt x="7468" y="0"/>
                    <a:pt x="16681" y="0"/>
                  </a:cubicBezTo>
                  <a:close/>
                </a:path>
              </a:pathLst>
            </a:custGeom>
            <a:solidFill>
              <a:srgbClr val="535659"/>
            </a:solidFill>
            <a:ln w="19050" cap="sq">
              <a:solidFill>
                <a:srgbClr val="243342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833526" cy="20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028700" y="9270232"/>
            <a:ext cx="5772867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126">
                <a:solidFill>
                  <a:srgbClr val="FFFFFF"/>
                </a:solidFill>
                <a:latin typeface="Karnchang"/>
              </a:rPr>
              <a:t>Syafira Amatur Rahmi |  UNBIN | TI | 2023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7067" y="592941"/>
            <a:ext cx="16713866" cy="9101117"/>
            <a:chOff x="0" y="0"/>
            <a:chExt cx="4402006" cy="239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2006" cy="2397002"/>
            </a:xfrm>
            <a:custGeom>
              <a:avLst/>
              <a:gdLst/>
              <a:ahLst/>
              <a:cxnLst/>
              <a:rect r="r" b="b" t="t" l="l"/>
              <a:pathLst>
                <a:path h="2397002" w="4402006">
                  <a:moveTo>
                    <a:pt x="23623" y="0"/>
                  </a:moveTo>
                  <a:lnTo>
                    <a:pt x="4378382" y="0"/>
                  </a:lnTo>
                  <a:cubicBezTo>
                    <a:pt x="4391429" y="0"/>
                    <a:pt x="4402006" y="10577"/>
                    <a:pt x="4402006" y="23623"/>
                  </a:cubicBezTo>
                  <a:lnTo>
                    <a:pt x="4402006" y="2373379"/>
                  </a:lnTo>
                  <a:cubicBezTo>
                    <a:pt x="4402006" y="2379644"/>
                    <a:pt x="4399517" y="2385653"/>
                    <a:pt x="4395087" y="2390083"/>
                  </a:cubicBezTo>
                  <a:cubicBezTo>
                    <a:pt x="4390656" y="2394513"/>
                    <a:pt x="4384647" y="2397002"/>
                    <a:pt x="4378382" y="2397002"/>
                  </a:cubicBezTo>
                  <a:lnTo>
                    <a:pt x="23623" y="2397002"/>
                  </a:lnTo>
                  <a:cubicBezTo>
                    <a:pt x="17358" y="2397002"/>
                    <a:pt x="11349" y="2394513"/>
                    <a:pt x="6919" y="2390083"/>
                  </a:cubicBezTo>
                  <a:cubicBezTo>
                    <a:pt x="2489" y="2385653"/>
                    <a:pt x="0" y="2379644"/>
                    <a:pt x="0" y="2373379"/>
                  </a:cubicBezTo>
                  <a:lnTo>
                    <a:pt x="0" y="23623"/>
                  </a:lnTo>
                  <a:cubicBezTo>
                    <a:pt x="0" y="17358"/>
                    <a:pt x="2489" y="11349"/>
                    <a:pt x="6919" y="6919"/>
                  </a:cubicBezTo>
                  <a:cubicBezTo>
                    <a:pt x="11349" y="2489"/>
                    <a:pt x="17358" y="0"/>
                    <a:pt x="23623" y="0"/>
                  </a:cubicBezTo>
                  <a:close/>
                </a:path>
              </a:pathLst>
            </a:custGeom>
            <a:solidFill>
              <a:srgbClr val="E6EAEF"/>
            </a:solidFill>
            <a:ln w="19050" cap="rnd">
              <a:solidFill>
                <a:srgbClr val="24334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2006" cy="2435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7538080">
            <a:off x="-7029811" y="-5584933"/>
            <a:ext cx="9808447" cy="9331824"/>
            <a:chOff x="0" y="0"/>
            <a:chExt cx="13077930" cy="12442432"/>
          </a:xfrm>
        </p:grpSpPr>
        <p:grpSp>
          <p:nvGrpSpPr>
            <p:cNvPr name="Group 6" id="6"/>
            <p:cNvGrpSpPr/>
            <p:nvPr/>
          </p:nvGrpSpPr>
          <p:grpSpPr>
            <a:xfrm rot="2252144">
              <a:off x="1498251" y="1484738"/>
              <a:ext cx="7399579" cy="7432687"/>
              <a:chOff x="0" y="0"/>
              <a:chExt cx="2816645" cy="282924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24334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2252144">
              <a:off x="2397493" y="3224228"/>
              <a:ext cx="7399579" cy="7432687"/>
              <a:chOff x="0" y="0"/>
              <a:chExt cx="2816645" cy="282924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53565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2252144">
              <a:off x="4180100" y="3525007"/>
              <a:ext cx="7399579" cy="7432687"/>
              <a:chOff x="0" y="0"/>
              <a:chExt cx="2816645" cy="282924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85878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2124477">
            <a:off x="15979122" y="5429903"/>
            <a:ext cx="9808447" cy="9331824"/>
            <a:chOff x="0" y="0"/>
            <a:chExt cx="13077930" cy="12442432"/>
          </a:xfrm>
        </p:grpSpPr>
        <p:grpSp>
          <p:nvGrpSpPr>
            <p:cNvPr name="Group 16" id="16"/>
            <p:cNvGrpSpPr/>
            <p:nvPr/>
          </p:nvGrpSpPr>
          <p:grpSpPr>
            <a:xfrm rot="2252144">
              <a:off x="1498251" y="1484738"/>
              <a:ext cx="7399579" cy="7432687"/>
              <a:chOff x="0" y="0"/>
              <a:chExt cx="2816645" cy="282924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243342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2252144">
              <a:off x="2397493" y="3224228"/>
              <a:ext cx="7399579" cy="7432687"/>
              <a:chOff x="0" y="0"/>
              <a:chExt cx="2816645" cy="282924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53565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2252144">
              <a:off x="4180100" y="3525007"/>
              <a:ext cx="7399579" cy="7432687"/>
              <a:chOff x="0" y="0"/>
              <a:chExt cx="2816645" cy="282924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858789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15665503" y="317552"/>
            <a:ext cx="2042119" cy="650325"/>
            <a:chOff x="0" y="0"/>
            <a:chExt cx="537842" cy="17127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37842" cy="171279"/>
            </a:xfrm>
            <a:custGeom>
              <a:avLst/>
              <a:gdLst/>
              <a:ahLst/>
              <a:cxnLst/>
              <a:rect r="r" b="b" t="t" l="l"/>
              <a:pathLst>
                <a:path h="171279" w="537842">
                  <a:moveTo>
                    <a:pt x="53076" y="0"/>
                  </a:moveTo>
                  <a:lnTo>
                    <a:pt x="484766" y="0"/>
                  </a:lnTo>
                  <a:cubicBezTo>
                    <a:pt x="514079" y="0"/>
                    <a:pt x="537842" y="23763"/>
                    <a:pt x="537842" y="53076"/>
                  </a:cubicBezTo>
                  <a:lnTo>
                    <a:pt x="537842" y="118203"/>
                  </a:lnTo>
                  <a:cubicBezTo>
                    <a:pt x="537842" y="132280"/>
                    <a:pt x="532250" y="145780"/>
                    <a:pt x="522296" y="155734"/>
                  </a:cubicBezTo>
                  <a:cubicBezTo>
                    <a:pt x="512343" y="165687"/>
                    <a:pt x="498843" y="171279"/>
                    <a:pt x="484766" y="171279"/>
                  </a:cubicBezTo>
                  <a:lnTo>
                    <a:pt x="53076" y="171279"/>
                  </a:lnTo>
                  <a:cubicBezTo>
                    <a:pt x="38999" y="171279"/>
                    <a:pt x="25499" y="165687"/>
                    <a:pt x="15546" y="155734"/>
                  </a:cubicBezTo>
                  <a:cubicBezTo>
                    <a:pt x="5592" y="145780"/>
                    <a:pt x="0" y="132280"/>
                    <a:pt x="0" y="118203"/>
                  </a:cubicBezTo>
                  <a:lnTo>
                    <a:pt x="0" y="53076"/>
                  </a:lnTo>
                  <a:cubicBezTo>
                    <a:pt x="0" y="38999"/>
                    <a:pt x="5592" y="25499"/>
                    <a:pt x="15546" y="15546"/>
                  </a:cubicBezTo>
                  <a:cubicBezTo>
                    <a:pt x="25499" y="5592"/>
                    <a:pt x="38999" y="0"/>
                    <a:pt x="53076" y="0"/>
                  </a:cubicBezTo>
                  <a:close/>
                </a:path>
              </a:pathLst>
            </a:custGeom>
            <a:solidFill>
              <a:srgbClr val="535659"/>
            </a:solidFill>
            <a:ln w="19050" cap="sq">
              <a:solidFill>
                <a:srgbClr val="243342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537842" cy="209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29723" y="9258300"/>
            <a:ext cx="6961669" cy="627749"/>
            <a:chOff x="0" y="0"/>
            <a:chExt cx="1833526" cy="16533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833526" cy="165333"/>
            </a:xfrm>
            <a:custGeom>
              <a:avLst/>
              <a:gdLst/>
              <a:ahLst/>
              <a:cxnLst/>
              <a:rect r="r" b="b" t="t" l="l"/>
              <a:pathLst>
                <a:path h="165333" w="1833526">
                  <a:moveTo>
                    <a:pt x="16681" y="0"/>
                  </a:moveTo>
                  <a:lnTo>
                    <a:pt x="1816845" y="0"/>
                  </a:lnTo>
                  <a:cubicBezTo>
                    <a:pt x="1821269" y="0"/>
                    <a:pt x="1825512" y="1757"/>
                    <a:pt x="1828640" y="4886"/>
                  </a:cubicBezTo>
                  <a:cubicBezTo>
                    <a:pt x="1831769" y="8014"/>
                    <a:pt x="1833526" y="12257"/>
                    <a:pt x="1833526" y="16681"/>
                  </a:cubicBezTo>
                  <a:lnTo>
                    <a:pt x="1833526" y="148652"/>
                  </a:lnTo>
                  <a:cubicBezTo>
                    <a:pt x="1833526" y="157865"/>
                    <a:pt x="1826058" y="165333"/>
                    <a:pt x="1816845" y="165333"/>
                  </a:cubicBezTo>
                  <a:lnTo>
                    <a:pt x="16681" y="165333"/>
                  </a:lnTo>
                  <a:cubicBezTo>
                    <a:pt x="7468" y="165333"/>
                    <a:pt x="0" y="157865"/>
                    <a:pt x="0" y="148652"/>
                  </a:cubicBezTo>
                  <a:lnTo>
                    <a:pt x="0" y="16681"/>
                  </a:lnTo>
                  <a:cubicBezTo>
                    <a:pt x="0" y="7468"/>
                    <a:pt x="7468" y="0"/>
                    <a:pt x="16681" y="0"/>
                  </a:cubicBezTo>
                  <a:close/>
                </a:path>
              </a:pathLst>
            </a:custGeom>
            <a:solidFill>
              <a:srgbClr val="535659"/>
            </a:solidFill>
            <a:ln w="19050" cap="sq">
              <a:solidFill>
                <a:srgbClr val="243342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833526" cy="20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3169470" y="3856222"/>
            <a:ext cx="13020730" cy="5219358"/>
          </a:xfrm>
          <a:custGeom>
            <a:avLst/>
            <a:gdLst/>
            <a:ahLst/>
            <a:cxnLst/>
            <a:rect r="r" b="b" t="t" l="l"/>
            <a:pathLst>
              <a:path h="5219358" w="13020730">
                <a:moveTo>
                  <a:pt x="0" y="0"/>
                </a:moveTo>
                <a:lnTo>
                  <a:pt x="13020730" y="0"/>
                </a:lnTo>
                <a:lnTo>
                  <a:pt x="13020730" y="5219358"/>
                </a:lnTo>
                <a:lnTo>
                  <a:pt x="0" y="5219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496489" y="1273904"/>
            <a:ext cx="13169015" cy="174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92"/>
              </a:lnSpc>
            </a:pPr>
            <a:r>
              <a:rPr lang="en-US" sz="10100">
                <a:solidFill>
                  <a:srgbClr val="000000"/>
                </a:solidFill>
                <a:latin typeface="Karnchang Bold"/>
              </a:rPr>
              <a:t>METODE PENELITIAN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621459" y="349050"/>
            <a:ext cx="2168307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20">
                <a:solidFill>
                  <a:srgbClr val="FFFFFF"/>
                </a:solidFill>
                <a:latin typeface="Karnchang"/>
              </a:rPr>
              <a:t>Halaman 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9270232"/>
            <a:ext cx="5772867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126">
                <a:solidFill>
                  <a:srgbClr val="FFFFFF"/>
                </a:solidFill>
                <a:latin typeface="Karnchang"/>
              </a:rPr>
              <a:t>Syafira Amatur Rahmi |  UNBIN | TI | 2023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428952" y="3014194"/>
            <a:ext cx="7715048" cy="659354"/>
            <a:chOff x="0" y="0"/>
            <a:chExt cx="10286730" cy="87913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79077" cy="879077"/>
            </a:xfrm>
            <a:custGeom>
              <a:avLst/>
              <a:gdLst/>
              <a:ahLst/>
              <a:cxnLst/>
              <a:rect r="r" b="b" t="t" l="l"/>
              <a:pathLst>
                <a:path h="879077" w="879077">
                  <a:moveTo>
                    <a:pt x="0" y="0"/>
                  </a:moveTo>
                  <a:lnTo>
                    <a:pt x="879077" y="0"/>
                  </a:lnTo>
                  <a:lnTo>
                    <a:pt x="879077" y="879077"/>
                  </a:lnTo>
                  <a:lnTo>
                    <a:pt x="0" y="879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1129949" y="-18541"/>
              <a:ext cx="9156781" cy="897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80"/>
                </a:lnSpc>
              </a:pPr>
              <a:r>
                <a:rPr lang="en-US" sz="4000">
                  <a:solidFill>
                    <a:srgbClr val="000000"/>
                  </a:solidFill>
                  <a:latin typeface="Karnchang Bold"/>
                </a:rPr>
                <a:t>Pengumpulan Data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7067" y="592941"/>
            <a:ext cx="16713866" cy="9101117"/>
            <a:chOff x="0" y="0"/>
            <a:chExt cx="4402006" cy="239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2006" cy="2397002"/>
            </a:xfrm>
            <a:custGeom>
              <a:avLst/>
              <a:gdLst/>
              <a:ahLst/>
              <a:cxnLst/>
              <a:rect r="r" b="b" t="t" l="l"/>
              <a:pathLst>
                <a:path h="2397002" w="4402006">
                  <a:moveTo>
                    <a:pt x="23623" y="0"/>
                  </a:moveTo>
                  <a:lnTo>
                    <a:pt x="4378382" y="0"/>
                  </a:lnTo>
                  <a:cubicBezTo>
                    <a:pt x="4391429" y="0"/>
                    <a:pt x="4402006" y="10577"/>
                    <a:pt x="4402006" y="23623"/>
                  </a:cubicBezTo>
                  <a:lnTo>
                    <a:pt x="4402006" y="2373379"/>
                  </a:lnTo>
                  <a:cubicBezTo>
                    <a:pt x="4402006" y="2379644"/>
                    <a:pt x="4399517" y="2385653"/>
                    <a:pt x="4395087" y="2390083"/>
                  </a:cubicBezTo>
                  <a:cubicBezTo>
                    <a:pt x="4390656" y="2394513"/>
                    <a:pt x="4384647" y="2397002"/>
                    <a:pt x="4378382" y="2397002"/>
                  </a:cubicBezTo>
                  <a:lnTo>
                    <a:pt x="23623" y="2397002"/>
                  </a:lnTo>
                  <a:cubicBezTo>
                    <a:pt x="17358" y="2397002"/>
                    <a:pt x="11349" y="2394513"/>
                    <a:pt x="6919" y="2390083"/>
                  </a:cubicBezTo>
                  <a:cubicBezTo>
                    <a:pt x="2489" y="2385653"/>
                    <a:pt x="0" y="2379644"/>
                    <a:pt x="0" y="2373379"/>
                  </a:cubicBezTo>
                  <a:lnTo>
                    <a:pt x="0" y="23623"/>
                  </a:lnTo>
                  <a:cubicBezTo>
                    <a:pt x="0" y="17358"/>
                    <a:pt x="2489" y="11349"/>
                    <a:pt x="6919" y="6919"/>
                  </a:cubicBezTo>
                  <a:cubicBezTo>
                    <a:pt x="11349" y="2489"/>
                    <a:pt x="17358" y="0"/>
                    <a:pt x="23623" y="0"/>
                  </a:cubicBezTo>
                  <a:close/>
                </a:path>
              </a:pathLst>
            </a:custGeom>
            <a:solidFill>
              <a:srgbClr val="E6EAEF"/>
            </a:solidFill>
            <a:ln w="19050" cap="rnd">
              <a:solidFill>
                <a:srgbClr val="24334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2006" cy="2435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7538080">
            <a:off x="-7029811" y="-5584933"/>
            <a:ext cx="9808447" cy="9331824"/>
            <a:chOff x="0" y="0"/>
            <a:chExt cx="13077930" cy="12442432"/>
          </a:xfrm>
        </p:grpSpPr>
        <p:grpSp>
          <p:nvGrpSpPr>
            <p:cNvPr name="Group 6" id="6"/>
            <p:cNvGrpSpPr/>
            <p:nvPr/>
          </p:nvGrpSpPr>
          <p:grpSpPr>
            <a:xfrm rot="2252144">
              <a:off x="1498251" y="1484738"/>
              <a:ext cx="7399579" cy="7432687"/>
              <a:chOff x="0" y="0"/>
              <a:chExt cx="2816645" cy="282924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24334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2252144">
              <a:off x="2397493" y="3224228"/>
              <a:ext cx="7399579" cy="7432687"/>
              <a:chOff x="0" y="0"/>
              <a:chExt cx="2816645" cy="282924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53565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2252144">
              <a:off x="4180100" y="3525007"/>
              <a:ext cx="7399579" cy="7432687"/>
              <a:chOff x="0" y="0"/>
              <a:chExt cx="2816645" cy="282924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85878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2124477">
            <a:off x="15979122" y="5429903"/>
            <a:ext cx="9808447" cy="9331824"/>
            <a:chOff x="0" y="0"/>
            <a:chExt cx="13077930" cy="12442432"/>
          </a:xfrm>
        </p:grpSpPr>
        <p:grpSp>
          <p:nvGrpSpPr>
            <p:cNvPr name="Group 16" id="16"/>
            <p:cNvGrpSpPr/>
            <p:nvPr/>
          </p:nvGrpSpPr>
          <p:grpSpPr>
            <a:xfrm rot="2252144">
              <a:off x="1498251" y="1484738"/>
              <a:ext cx="7399579" cy="7432687"/>
              <a:chOff x="0" y="0"/>
              <a:chExt cx="2816645" cy="282924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243342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2252144">
              <a:off x="2397493" y="3224228"/>
              <a:ext cx="7399579" cy="7432687"/>
              <a:chOff x="0" y="0"/>
              <a:chExt cx="2816645" cy="282924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53565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2252144">
              <a:off x="4180100" y="3525007"/>
              <a:ext cx="7399579" cy="7432687"/>
              <a:chOff x="0" y="0"/>
              <a:chExt cx="2816645" cy="282924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858789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15665503" y="317552"/>
            <a:ext cx="2042119" cy="650325"/>
            <a:chOff x="0" y="0"/>
            <a:chExt cx="537842" cy="17127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37842" cy="171279"/>
            </a:xfrm>
            <a:custGeom>
              <a:avLst/>
              <a:gdLst/>
              <a:ahLst/>
              <a:cxnLst/>
              <a:rect r="r" b="b" t="t" l="l"/>
              <a:pathLst>
                <a:path h="171279" w="537842">
                  <a:moveTo>
                    <a:pt x="53076" y="0"/>
                  </a:moveTo>
                  <a:lnTo>
                    <a:pt x="484766" y="0"/>
                  </a:lnTo>
                  <a:cubicBezTo>
                    <a:pt x="514079" y="0"/>
                    <a:pt x="537842" y="23763"/>
                    <a:pt x="537842" y="53076"/>
                  </a:cubicBezTo>
                  <a:lnTo>
                    <a:pt x="537842" y="118203"/>
                  </a:lnTo>
                  <a:cubicBezTo>
                    <a:pt x="537842" y="132280"/>
                    <a:pt x="532250" y="145780"/>
                    <a:pt x="522296" y="155734"/>
                  </a:cubicBezTo>
                  <a:cubicBezTo>
                    <a:pt x="512343" y="165687"/>
                    <a:pt x="498843" y="171279"/>
                    <a:pt x="484766" y="171279"/>
                  </a:cubicBezTo>
                  <a:lnTo>
                    <a:pt x="53076" y="171279"/>
                  </a:lnTo>
                  <a:cubicBezTo>
                    <a:pt x="38999" y="171279"/>
                    <a:pt x="25499" y="165687"/>
                    <a:pt x="15546" y="155734"/>
                  </a:cubicBezTo>
                  <a:cubicBezTo>
                    <a:pt x="5592" y="145780"/>
                    <a:pt x="0" y="132280"/>
                    <a:pt x="0" y="118203"/>
                  </a:cubicBezTo>
                  <a:lnTo>
                    <a:pt x="0" y="53076"/>
                  </a:lnTo>
                  <a:cubicBezTo>
                    <a:pt x="0" y="38999"/>
                    <a:pt x="5592" y="25499"/>
                    <a:pt x="15546" y="15546"/>
                  </a:cubicBezTo>
                  <a:cubicBezTo>
                    <a:pt x="25499" y="5592"/>
                    <a:pt x="38999" y="0"/>
                    <a:pt x="53076" y="0"/>
                  </a:cubicBezTo>
                  <a:close/>
                </a:path>
              </a:pathLst>
            </a:custGeom>
            <a:solidFill>
              <a:srgbClr val="535659"/>
            </a:solidFill>
            <a:ln w="19050" cap="sq">
              <a:solidFill>
                <a:srgbClr val="243342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537842" cy="209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29723" y="9258300"/>
            <a:ext cx="6961669" cy="627749"/>
            <a:chOff x="0" y="0"/>
            <a:chExt cx="1833526" cy="16533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833526" cy="165333"/>
            </a:xfrm>
            <a:custGeom>
              <a:avLst/>
              <a:gdLst/>
              <a:ahLst/>
              <a:cxnLst/>
              <a:rect r="r" b="b" t="t" l="l"/>
              <a:pathLst>
                <a:path h="165333" w="1833526">
                  <a:moveTo>
                    <a:pt x="16681" y="0"/>
                  </a:moveTo>
                  <a:lnTo>
                    <a:pt x="1816845" y="0"/>
                  </a:lnTo>
                  <a:cubicBezTo>
                    <a:pt x="1821269" y="0"/>
                    <a:pt x="1825512" y="1757"/>
                    <a:pt x="1828640" y="4886"/>
                  </a:cubicBezTo>
                  <a:cubicBezTo>
                    <a:pt x="1831769" y="8014"/>
                    <a:pt x="1833526" y="12257"/>
                    <a:pt x="1833526" y="16681"/>
                  </a:cubicBezTo>
                  <a:lnTo>
                    <a:pt x="1833526" y="148652"/>
                  </a:lnTo>
                  <a:cubicBezTo>
                    <a:pt x="1833526" y="157865"/>
                    <a:pt x="1826058" y="165333"/>
                    <a:pt x="1816845" y="165333"/>
                  </a:cubicBezTo>
                  <a:lnTo>
                    <a:pt x="16681" y="165333"/>
                  </a:lnTo>
                  <a:cubicBezTo>
                    <a:pt x="7468" y="165333"/>
                    <a:pt x="0" y="157865"/>
                    <a:pt x="0" y="148652"/>
                  </a:cubicBezTo>
                  <a:lnTo>
                    <a:pt x="0" y="16681"/>
                  </a:lnTo>
                  <a:cubicBezTo>
                    <a:pt x="0" y="7468"/>
                    <a:pt x="7468" y="0"/>
                    <a:pt x="16681" y="0"/>
                  </a:cubicBezTo>
                  <a:close/>
                </a:path>
              </a:pathLst>
            </a:custGeom>
            <a:solidFill>
              <a:srgbClr val="535659"/>
            </a:solidFill>
            <a:ln w="19050" cap="sq">
              <a:solidFill>
                <a:srgbClr val="243342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833526" cy="20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2268966" y="5143500"/>
            <a:ext cx="4702655" cy="1075690"/>
            <a:chOff x="0" y="0"/>
            <a:chExt cx="6270207" cy="143425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277588"/>
              <a:ext cx="879077" cy="879077"/>
            </a:xfrm>
            <a:custGeom>
              <a:avLst/>
              <a:gdLst/>
              <a:ahLst/>
              <a:cxnLst/>
              <a:rect r="r" b="b" t="t" l="l"/>
              <a:pathLst>
                <a:path h="879077" w="879077">
                  <a:moveTo>
                    <a:pt x="0" y="0"/>
                  </a:moveTo>
                  <a:lnTo>
                    <a:pt x="879077" y="0"/>
                  </a:lnTo>
                  <a:lnTo>
                    <a:pt x="879077" y="879077"/>
                  </a:lnTo>
                  <a:lnTo>
                    <a:pt x="0" y="879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1129949" y="-85725"/>
              <a:ext cx="5140258" cy="15199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80"/>
                </a:lnSpc>
              </a:pPr>
              <a:r>
                <a:rPr lang="en-US" sz="4000">
                  <a:solidFill>
                    <a:srgbClr val="000000"/>
                  </a:solidFill>
                  <a:latin typeface="Karnchang Bold"/>
                </a:rPr>
                <a:t>Pengembangan Sistem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8358348" y="833722"/>
            <a:ext cx="6540199" cy="8619556"/>
          </a:xfrm>
          <a:custGeom>
            <a:avLst/>
            <a:gdLst/>
            <a:ahLst/>
            <a:cxnLst/>
            <a:rect r="r" b="b" t="t" l="l"/>
            <a:pathLst>
              <a:path h="8619556" w="6540199">
                <a:moveTo>
                  <a:pt x="0" y="0"/>
                </a:moveTo>
                <a:lnTo>
                  <a:pt x="6540200" y="0"/>
                </a:lnTo>
                <a:lnTo>
                  <a:pt x="6540200" y="8619556"/>
                </a:lnTo>
                <a:lnTo>
                  <a:pt x="0" y="8619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857219" y="3058636"/>
            <a:ext cx="5734174" cy="208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>
                <a:solidFill>
                  <a:srgbClr val="000000"/>
                </a:solidFill>
                <a:latin typeface="Karnchang Bold"/>
              </a:rPr>
              <a:t>METODE PENELITIAN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621459" y="349050"/>
            <a:ext cx="2168307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20">
                <a:solidFill>
                  <a:srgbClr val="FFFFFF"/>
                </a:solidFill>
                <a:latin typeface="Karnchang"/>
              </a:rPr>
              <a:t>Halaman 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8700" y="9270232"/>
            <a:ext cx="5772867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126">
                <a:solidFill>
                  <a:srgbClr val="FFFFFF"/>
                </a:solidFill>
                <a:latin typeface="Karnchang"/>
              </a:rPr>
              <a:t>Syafira Amatur Rahmi |  UNBIN | TI | 2023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7067" y="592941"/>
            <a:ext cx="16713866" cy="9101117"/>
            <a:chOff x="0" y="0"/>
            <a:chExt cx="4402006" cy="239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2006" cy="2397002"/>
            </a:xfrm>
            <a:custGeom>
              <a:avLst/>
              <a:gdLst/>
              <a:ahLst/>
              <a:cxnLst/>
              <a:rect r="r" b="b" t="t" l="l"/>
              <a:pathLst>
                <a:path h="2397002" w="4402006">
                  <a:moveTo>
                    <a:pt x="23623" y="0"/>
                  </a:moveTo>
                  <a:lnTo>
                    <a:pt x="4378382" y="0"/>
                  </a:lnTo>
                  <a:cubicBezTo>
                    <a:pt x="4391429" y="0"/>
                    <a:pt x="4402006" y="10577"/>
                    <a:pt x="4402006" y="23623"/>
                  </a:cubicBezTo>
                  <a:lnTo>
                    <a:pt x="4402006" y="2373379"/>
                  </a:lnTo>
                  <a:cubicBezTo>
                    <a:pt x="4402006" y="2379644"/>
                    <a:pt x="4399517" y="2385653"/>
                    <a:pt x="4395087" y="2390083"/>
                  </a:cubicBezTo>
                  <a:cubicBezTo>
                    <a:pt x="4390656" y="2394513"/>
                    <a:pt x="4384647" y="2397002"/>
                    <a:pt x="4378382" y="2397002"/>
                  </a:cubicBezTo>
                  <a:lnTo>
                    <a:pt x="23623" y="2397002"/>
                  </a:lnTo>
                  <a:cubicBezTo>
                    <a:pt x="17358" y="2397002"/>
                    <a:pt x="11349" y="2394513"/>
                    <a:pt x="6919" y="2390083"/>
                  </a:cubicBezTo>
                  <a:cubicBezTo>
                    <a:pt x="2489" y="2385653"/>
                    <a:pt x="0" y="2379644"/>
                    <a:pt x="0" y="2373379"/>
                  </a:cubicBezTo>
                  <a:lnTo>
                    <a:pt x="0" y="23623"/>
                  </a:lnTo>
                  <a:cubicBezTo>
                    <a:pt x="0" y="17358"/>
                    <a:pt x="2489" y="11349"/>
                    <a:pt x="6919" y="6919"/>
                  </a:cubicBezTo>
                  <a:cubicBezTo>
                    <a:pt x="11349" y="2489"/>
                    <a:pt x="17358" y="0"/>
                    <a:pt x="23623" y="0"/>
                  </a:cubicBezTo>
                  <a:close/>
                </a:path>
              </a:pathLst>
            </a:custGeom>
            <a:solidFill>
              <a:srgbClr val="E6EAEF"/>
            </a:solidFill>
            <a:ln w="19050" cap="rnd">
              <a:solidFill>
                <a:srgbClr val="24334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2006" cy="2435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7538080">
            <a:off x="-7029811" y="-5584933"/>
            <a:ext cx="9808447" cy="9331824"/>
            <a:chOff x="0" y="0"/>
            <a:chExt cx="13077930" cy="12442432"/>
          </a:xfrm>
        </p:grpSpPr>
        <p:grpSp>
          <p:nvGrpSpPr>
            <p:cNvPr name="Group 6" id="6"/>
            <p:cNvGrpSpPr/>
            <p:nvPr/>
          </p:nvGrpSpPr>
          <p:grpSpPr>
            <a:xfrm rot="2252144">
              <a:off x="1498251" y="1484738"/>
              <a:ext cx="7399579" cy="7432687"/>
              <a:chOff x="0" y="0"/>
              <a:chExt cx="2816645" cy="282924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24334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2252144">
              <a:off x="2397493" y="3224228"/>
              <a:ext cx="7399579" cy="7432687"/>
              <a:chOff x="0" y="0"/>
              <a:chExt cx="2816645" cy="282924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53565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2252144">
              <a:off x="4180100" y="3525007"/>
              <a:ext cx="7399579" cy="7432687"/>
              <a:chOff x="0" y="0"/>
              <a:chExt cx="2816645" cy="282924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85878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2124477">
            <a:off x="15979122" y="5429903"/>
            <a:ext cx="9808447" cy="9331824"/>
            <a:chOff x="0" y="0"/>
            <a:chExt cx="13077930" cy="12442432"/>
          </a:xfrm>
        </p:grpSpPr>
        <p:grpSp>
          <p:nvGrpSpPr>
            <p:cNvPr name="Group 16" id="16"/>
            <p:cNvGrpSpPr/>
            <p:nvPr/>
          </p:nvGrpSpPr>
          <p:grpSpPr>
            <a:xfrm rot="2252144">
              <a:off x="1498251" y="1484738"/>
              <a:ext cx="7399579" cy="7432687"/>
              <a:chOff x="0" y="0"/>
              <a:chExt cx="2816645" cy="282924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243342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2252144">
              <a:off x="2397493" y="3224228"/>
              <a:ext cx="7399579" cy="7432687"/>
              <a:chOff x="0" y="0"/>
              <a:chExt cx="2816645" cy="282924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53565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2252144">
              <a:off x="4180100" y="3525007"/>
              <a:ext cx="7399579" cy="7432687"/>
              <a:chOff x="0" y="0"/>
              <a:chExt cx="2816645" cy="282924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858789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15665503" y="317552"/>
            <a:ext cx="2042119" cy="650325"/>
            <a:chOff x="0" y="0"/>
            <a:chExt cx="537842" cy="17127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37842" cy="171279"/>
            </a:xfrm>
            <a:custGeom>
              <a:avLst/>
              <a:gdLst/>
              <a:ahLst/>
              <a:cxnLst/>
              <a:rect r="r" b="b" t="t" l="l"/>
              <a:pathLst>
                <a:path h="171279" w="537842">
                  <a:moveTo>
                    <a:pt x="53076" y="0"/>
                  </a:moveTo>
                  <a:lnTo>
                    <a:pt x="484766" y="0"/>
                  </a:lnTo>
                  <a:cubicBezTo>
                    <a:pt x="514079" y="0"/>
                    <a:pt x="537842" y="23763"/>
                    <a:pt x="537842" y="53076"/>
                  </a:cubicBezTo>
                  <a:lnTo>
                    <a:pt x="537842" y="118203"/>
                  </a:lnTo>
                  <a:cubicBezTo>
                    <a:pt x="537842" y="132280"/>
                    <a:pt x="532250" y="145780"/>
                    <a:pt x="522296" y="155734"/>
                  </a:cubicBezTo>
                  <a:cubicBezTo>
                    <a:pt x="512343" y="165687"/>
                    <a:pt x="498843" y="171279"/>
                    <a:pt x="484766" y="171279"/>
                  </a:cubicBezTo>
                  <a:lnTo>
                    <a:pt x="53076" y="171279"/>
                  </a:lnTo>
                  <a:cubicBezTo>
                    <a:pt x="38999" y="171279"/>
                    <a:pt x="25499" y="165687"/>
                    <a:pt x="15546" y="155734"/>
                  </a:cubicBezTo>
                  <a:cubicBezTo>
                    <a:pt x="5592" y="145780"/>
                    <a:pt x="0" y="132280"/>
                    <a:pt x="0" y="118203"/>
                  </a:cubicBezTo>
                  <a:lnTo>
                    <a:pt x="0" y="53076"/>
                  </a:lnTo>
                  <a:cubicBezTo>
                    <a:pt x="0" y="38999"/>
                    <a:pt x="5592" y="25499"/>
                    <a:pt x="15546" y="15546"/>
                  </a:cubicBezTo>
                  <a:cubicBezTo>
                    <a:pt x="25499" y="5592"/>
                    <a:pt x="38999" y="0"/>
                    <a:pt x="53076" y="0"/>
                  </a:cubicBezTo>
                  <a:close/>
                </a:path>
              </a:pathLst>
            </a:custGeom>
            <a:solidFill>
              <a:srgbClr val="535659"/>
            </a:solidFill>
            <a:ln w="19050" cap="sq">
              <a:solidFill>
                <a:srgbClr val="243342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537842" cy="209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29723" y="9258300"/>
            <a:ext cx="6961669" cy="627749"/>
            <a:chOff x="0" y="0"/>
            <a:chExt cx="1833526" cy="16533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833526" cy="165333"/>
            </a:xfrm>
            <a:custGeom>
              <a:avLst/>
              <a:gdLst/>
              <a:ahLst/>
              <a:cxnLst/>
              <a:rect r="r" b="b" t="t" l="l"/>
              <a:pathLst>
                <a:path h="165333" w="1833526">
                  <a:moveTo>
                    <a:pt x="16681" y="0"/>
                  </a:moveTo>
                  <a:lnTo>
                    <a:pt x="1816845" y="0"/>
                  </a:lnTo>
                  <a:cubicBezTo>
                    <a:pt x="1821269" y="0"/>
                    <a:pt x="1825512" y="1757"/>
                    <a:pt x="1828640" y="4886"/>
                  </a:cubicBezTo>
                  <a:cubicBezTo>
                    <a:pt x="1831769" y="8014"/>
                    <a:pt x="1833526" y="12257"/>
                    <a:pt x="1833526" y="16681"/>
                  </a:cubicBezTo>
                  <a:lnTo>
                    <a:pt x="1833526" y="148652"/>
                  </a:lnTo>
                  <a:cubicBezTo>
                    <a:pt x="1833526" y="157865"/>
                    <a:pt x="1826058" y="165333"/>
                    <a:pt x="1816845" y="165333"/>
                  </a:cubicBezTo>
                  <a:lnTo>
                    <a:pt x="16681" y="165333"/>
                  </a:lnTo>
                  <a:cubicBezTo>
                    <a:pt x="7468" y="165333"/>
                    <a:pt x="0" y="157865"/>
                    <a:pt x="0" y="148652"/>
                  </a:cubicBezTo>
                  <a:lnTo>
                    <a:pt x="0" y="16681"/>
                  </a:lnTo>
                  <a:cubicBezTo>
                    <a:pt x="0" y="7468"/>
                    <a:pt x="7468" y="0"/>
                    <a:pt x="16681" y="0"/>
                  </a:cubicBezTo>
                  <a:close/>
                </a:path>
              </a:pathLst>
            </a:custGeom>
            <a:solidFill>
              <a:srgbClr val="535659"/>
            </a:solidFill>
            <a:ln w="19050" cap="sq">
              <a:solidFill>
                <a:srgbClr val="243342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833526" cy="20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2521859" y="2767277"/>
            <a:ext cx="13244281" cy="5573280"/>
            <a:chOff x="0" y="0"/>
            <a:chExt cx="17659041" cy="743104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3705802"/>
              <a:ext cx="17659041" cy="3725238"/>
            </a:xfrm>
            <a:custGeom>
              <a:avLst/>
              <a:gdLst/>
              <a:ahLst/>
              <a:cxnLst/>
              <a:rect r="r" b="b" t="t" l="l"/>
              <a:pathLst>
                <a:path h="3725238" w="17659041">
                  <a:moveTo>
                    <a:pt x="0" y="0"/>
                  </a:moveTo>
                  <a:lnTo>
                    <a:pt x="17659041" y="0"/>
                  </a:lnTo>
                  <a:lnTo>
                    <a:pt x="17659041" y="3725239"/>
                  </a:lnTo>
                  <a:lnTo>
                    <a:pt x="0" y="3725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693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2217" y="0"/>
              <a:ext cx="17636824" cy="3705802"/>
            </a:xfrm>
            <a:custGeom>
              <a:avLst/>
              <a:gdLst/>
              <a:ahLst/>
              <a:cxnLst/>
              <a:rect r="r" b="b" t="t" l="l"/>
              <a:pathLst>
                <a:path h="3705802" w="17636824">
                  <a:moveTo>
                    <a:pt x="0" y="0"/>
                  </a:moveTo>
                  <a:lnTo>
                    <a:pt x="17636824" y="0"/>
                  </a:lnTo>
                  <a:lnTo>
                    <a:pt x="17636824" y="3705802"/>
                  </a:lnTo>
                  <a:lnTo>
                    <a:pt x="0" y="3705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166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4293776" y="1164537"/>
            <a:ext cx="9700448" cy="110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6500">
                <a:solidFill>
                  <a:srgbClr val="243342"/>
                </a:solidFill>
                <a:latin typeface="Karnchang Bold"/>
              </a:rPr>
              <a:t>Hasil dan Pembahasan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621459" y="349050"/>
            <a:ext cx="2168307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20">
                <a:solidFill>
                  <a:srgbClr val="FFFFFF"/>
                </a:solidFill>
                <a:latin typeface="Karnchang"/>
              </a:rPr>
              <a:t>Halaman 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9270232"/>
            <a:ext cx="5772867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126">
                <a:solidFill>
                  <a:srgbClr val="FFFFFF"/>
                </a:solidFill>
                <a:latin typeface="Karnchang"/>
              </a:rPr>
              <a:t>Syafira Amatur Rahmi |  UNBIN | TI | 2023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7067" y="592941"/>
            <a:ext cx="16713866" cy="9101117"/>
            <a:chOff x="0" y="0"/>
            <a:chExt cx="4402006" cy="239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2006" cy="2397002"/>
            </a:xfrm>
            <a:custGeom>
              <a:avLst/>
              <a:gdLst/>
              <a:ahLst/>
              <a:cxnLst/>
              <a:rect r="r" b="b" t="t" l="l"/>
              <a:pathLst>
                <a:path h="2397002" w="4402006">
                  <a:moveTo>
                    <a:pt x="23623" y="0"/>
                  </a:moveTo>
                  <a:lnTo>
                    <a:pt x="4378382" y="0"/>
                  </a:lnTo>
                  <a:cubicBezTo>
                    <a:pt x="4391429" y="0"/>
                    <a:pt x="4402006" y="10577"/>
                    <a:pt x="4402006" y="23623"/>
                  </a:cubicBezTo>
                  <a:lnTo>
                    <a:pt x="4402006" y="2373379"/>
                  </a:lnTo>
                  <a:cubicBezTo>
                    <a:pt x="4402006" y="2379644"/>
                    <a:pt x="4399517" y="2385653"/>
                    <a:pt x="4395087" y="2390083"/>
                  </a:cubicBezTo>
                  <a:cubicBezTo>
                    <a:pt x="4390656" y="2394513"/>
                    <a:pt x="4384647" y="2397002"/>
                    <a:pt x="4378382" y="2397002"/>
                  </a:cubicBezTo>
                  <a:lnTo>
                    <a:pt x="23623" y="2397002"/>
                  </a:lnTo>
                  <a:cubicBezTo>
                    <a:pt x="17358" y="2397002"/>
                    <a:pt x="11349" y="2394513"/>
                    <a:pt x="6919" y="2390083"/>
                  </a:cubicBezTo>
                  <a:cubicBezTo>
                    <a:pt x="2489" y="2385653"/>
                    <a:pt x="0" y="2379644"/>
                    <a:pt x="0" y="2373379"/>
                  </a:cubicBezTo>
                  <a:lnTo>
                    <a:pt x="0" y="23623"/>
                  </a:lnTo>
                  <a:cubicBezTo>
                    <a:pt x="0" y="17358"/>
                    <a:pt x="2489" y="11349"/>
                    <a:pt x="6919" y="6919"/>
                  </a:cubicBezTo>
                  <a:cubicBezTo>
                    <a:pt x="11349" y="2489"/>
                    <a:pt x="17358" y="0"/>
                    <a:pt x="23623" y="0"/>
                  </a:cubicBezTo>
                  <a:close/>
                </a:path>
              </a:pathLst>
            </a:custGeom>
            <a:solidFill>
              <a:srgbClr val="E6EAEF"/>
            </a:solidFill>
            <a:ln w="19050" cap="rnd">
              <a:solidFill>
                <a:srgbClr val="24334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2006" cy="2435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7538080">
            <a:off x="-7029811" y="-5584933"/>
            <a:ext cx="9808447" cy="9331824"/>
            <a:chOff x="0" y="0"/>
            <a:chExt cx="13077930" cy="12442432"/>
          </a:xfrm>
        </p:grpSpPr>
        <p:grpSp>
          <p:nvGrpSpPr>
            <p:cNvPr name="Group 6" id="6"/>
            <p:cNvGrpSpPr/>
            <p:nvPr/>
          </p:nvGrpSpPr>
          <p:grpSpPr>
            <a:xfrm rot="2252144">
              <a:off x="1498251" y="1484738"/>
              <a:ext cx="7399579" cy="7432687"/>
              <a:chOff x="0" y="0"/>
              <a:chExt cx="2816645" cy="282924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24334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2252144">
              <a:off x="2397493" y="3224228"/>
              <a:ext cx="7399579" cy="7432687"/>
              <a:chOff x="0" y="0"/>
              <a:chExt cx="2816645" cy="282924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53565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2252144">
              <a:off x="4180100" y="3525007"/>
              <a:ext cx="7399579" cy="7432687"/>
              <a:chOff x="0" y="0"/>
              <a:chExt cx="2816645" cy="282924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85878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2124477">
            <a:off x="15979122" y="5429903"/>
            <a:ext cx="9808447" cy="9331824"/>
            <a:chOff x="0" y="0"/>
            <a:chExt cx="13077930" cy="12442432"/>
          </a:xfrm>
        </p:grpSpPr>
        <p:grpSp>
          <p:nvGrpSpPr>
            <p:cNvPr name="Group 16" id="16"/>
            <p:cNvGrpSpPr/>
            <p:nvPr/>
          </p:nvGrpSpPr>
          <p:grpSpPr>
            <a:xfrm rot="2252144">
              <a:off x="1498251" y="1484738"/>
              <a:ext cx="7399579" cy="7432687"/>
              <a:chOff x="0" y="0"/>
              <a:chExt cx="2816645" cy="282924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243342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2252144">
              <a:off x="2397493" y="3224228"/>
              <a:ext cx="7399579" cy="7432687"/>
              <a:chOff x="0" y="0"/>
              <a:chExt cx="2816645" cy="282924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53565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2252144">
              <a:off x="4180100" y="3525007"/>
              <a:ext cx="7399579" cy="7432687"/>
              <a:chOff x="0" y="0"/>
              <a:chExt cx="2816645" cy="282924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858789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15665503" y="317552"/>
            <a:ext cx="2042119" cy="650325"/>
            <a:chOff x="0" y="0"/>
            <a:chExt cx="537842" cy="17127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37842" cy="171279"/>
            </a:xfrm>
            <a:custGeom>
              <a:avLst/>
              <a:gdLst/>
              <a:ahLst/>
              <a:cxnLst/>
              <a:rect r="r" b="b" t="t" l="l"/>
              <a:pathLst>
                <a:path h="171279" w="537842">
                  <a:moveTo>
                    <a:pt x="53076" y="0"/>
                  </a:moveTo>
                  <a:lnTo>
                    <a:pt x="484766" y="0"/>
                  </a:lnTo>
                  <a:cubicBezTo>
                    <a:pt x="514079" y="0"/>
                    <a:pt x="537842" y="23763"/>
                    <a:pt x="537842" y="53076"/>
                  </a:cubicBezTo>
                  <a:lnTo>
                    <a:pt x="537842" y="118203"/>
                  </a:lnTo>
                  <a:cubicBezTo>
                    <a:pt x="537842" y="132280"/>
                    <a:pt x="532250" y="145780"/>
                    <a:pt x="522296" y="155734"/>
                  </a:cubicBezTo>
                  <a:cubicBezTo>
                    <a:pt x="512343" y="165687"/>
                    <a:pt x="498843" y="171279"/>
                    <a:pt x="484766" y="171279"/>
                  </a:cubicBezTo>
                  <a:lnTo>
                    <a:pt x="53076" y="171279"/>
                  </a:lnTo>
                  <a:cubicBezTo>
                    <a:pt x="38999" y="171279"/>
                    <a:pt x="25499" y="165687"/>
                    <a:pt x="15546" y="155734"/>
                  </a:cubicBezTo>
                  <a:cubicBezTo>
                    <a:pt x="5592" y="145780"/>
                    <a:pt x="0" y="132280"/>
                    <a:pt x="0" y="118203"/>
                  </a:cubicBezTo>
                  <a:lnTo>
                    <a:pt x="0" y="53076"/>
                  </a:lnTo>
                  <a:cubicBezTo>
                    <a:pt x="0" y="38999"/>
                    <a:pt x="5592" y="25499"/>
                    <a:pt x="15546" y="15546"/>
                  </a:cubicBezTo>
                  <a:cubicBezTo>
                    <a:pt x="25499" y="5592"/>
                    <a:pt x="38999" y="0"/>
                    <a:pt x="53076" y="0"/>
                  </a:cubicBezTo>
                  <a:close/>
                </a:path>
              </a:pathLst>
            </a:custGeom>
            <a:solidFill>
              <a:srgbClr val="535659"/>
            </a:solidFill>
            <a:ln w="19050" cap="sq">
              <a:solidFill>
                <a:srgbClr val="243342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537842" cy="209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29723" y="9258300"/>
            <a:ext cx="6961669" cy="627749"/>
            <a:chOff x="0" y="0"/>
            <a:chExt cx="1833526" cy="16533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833526" cy="165333"/>
            </a:xfrm>
            <a:custGeom>
              <a:avLst/>
              <a:gdLst/>
              <a:ahLst/>
              <a:cxnLst/>
              <a:rect r="r" b="b" t="t" l="l"/>
              <a:pathLst>
                <a:path h="165333" w="1833526">
                  <a:moveTo>
                    <a:pt x="16681" y="0"/>
                  </a:moveTo>
                  <a:lnTo>
                    <a:pt x="1816845" y="0"/>
                  </a:lnTo>
                  <a:cubicBezTo>
                    <a:pt x="1821269" y="0"/>
                    <a:pt x="1825512" y="1757"/>
                    <a:pt x="1828640" y="4886"/>
                  </a:cubicBezTo>
                  <a:cubicBezTo>
                    <a:pt x="1831769" y="8014"/>
                    <a:pt x="1833526" y="12257"/>
                    <a:pt x="1833526" y="16681"/>
                  </a:cubicBezTo>
                  <a:lnTo>
                    <a:pt x="1833526" y="148652"/>
                  </a:lnTo>
                  <a:cubicBezTo>
                    <a:pt x="1833526" y="157865"/>
                    <a:pt x="1826058" y="165333"/>
                    <a:pt x="1816845" y="165333"/>
                  </a:cubicBezTo>
                  <a:lnTo>
                    <a:pt x="16681" y="165333"/>
                  </a:lnTo>
                  <a:cubicBezTo>
                    <a:pt x="7468" y="165333"/>
                    <a:pt x="0" y="157865"/>
                    <a:pt x="0" y="148652"/>
                  </a:cubicBezTo>
                  <a:lnTo>
                    <a:pt x="0" y="16681"/>
                  </a:lnTo>
                  <a:cubicBezTo>
                    <a:pt x="0" y="7468"/>
                    <a:pt x="7468" y="0"/>
                    <a:pt x="16681" y="0"/>
                  </a:cubicBezTo>
                  <a:close/>
                </a:path>
              </a:pathLst>
            </a:custGeom>
            <a:solidFill>
              <a:srgbClr val="535659"/>
            </a:solidFill>
            <a:ln w="19050" cap="sq">
              <a:solidFill>
                <a:srgbClr val="243342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833526" cy="20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4952491" y="2696199"/>
            <a:ext cx="8383018" cy="4894601"/>
          </a:xfrm>
          <a:custGeom>
            <a:avLst/>
            <a:gdLst/>
            <a:ahLst/>
            <a:cxnLst/>
            <a:rect r="r" b="b" t="t" l="l"/>
            <a:pathLst>
              <a:path h="4894601" w="8383018">
                <a:moveTo>
                  <a:pt x="0" y="0"/>
                </a:moveTo>
                <a:lnTo>
                  <a:pt x="8383018" y="0"/>
                </a:lnTo>
                <a:lnTo>
                  <a:pt x="8383018" y="4894602"/>
                </a:lnTo>
                <a:lnTo>
                  <a:pt x="0" y="4894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4293776" y="1164537"/>
            <a:ext cx="9700448" cy="110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6500">
                <a:solidFill>
                  <a:srgbClr val="243342"/>
                </a:solidFill>
                <a:latin typeface="Karnchang Bold"/>
              </a:rPr>
              <a:t>Hasil dan Pembahasan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621459" y="349050"/>
            <a:ext cx="2168307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20">
                <a:solidFill>
                  <a:srgbClr val="FFFFFF"/>
                </a:solidFill>
                <a:latin typeface="Karnchang"/>
              </a:rPr>
              <a:t>Halaman 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9270232"/>
            <a:ext cx="5772867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126">
                <a:solidFill>
                  <a:srgbClr val="FFFFFF"/>
                </a:solidFill>
                <a:latin typeface="Karnchang"/>
              </a:rPr>
              <a:t>Syafira Amatur Rahmi |  UNBIN | TI | 2023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7067" y="592941"/>
            <a:ext cx="16713866" cy="9101117"/>
            <a:chOff x="0" y="0"/>
            <a:chExt cx="4402006" cy="239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2006" cy="2397002"/>
            </a:xfrm>
            <a:custGeom>
              <a:avLst/>
              <a:gdLst/>
              <a:ahLst/>
              <a:cxnLst/>
              <a:rect r="r" b="b" t="t" l="l"/>
              <a:pathLst>
                <a:path h="2397002" w="4402006">
                  <a:moveTo>
                    <a:pt x="23623" y="0"/>
                  </a:moveTo>
                  <a:lnTo>
                    <a:pt x="4378382" y="0"/>
                  </a:lnTo>
                  <a:cubicBezTo>
                    <a:pt x="4391429" y="0"/>
                    <a:pt x="4402006" y="10577"/>
                    <a:pt x="4402006" y="23623"/>
                  </a:cubicBezTo>
                  <a:lnTo>
                    <a:pt x="4402006" y="2373379"/>
                  </a:lnTo>
                  <a:cubicBezTo>
                    <a:pt x="4402006" y="2379644"/>
                    <a:pt x="4399517" y="2385653"/>
                    <a:pt x="4395087" y="2390083"/>
                  </a:cubicBezTo>
                  <a:cubicBezTo>
                    <a:pt x="4390656" y="2394513"/>
                    <a:pt x="4384647" y="2397002"/>
                    <a:pt x="4378382" y="2397002"/>
                  </a:cubicBezTo>
                  <a:lnTo>
                    <a:pt x="23623" y="2397002"/>
                  </a:lnTo>
                  <a:cubicBezTo>
                    <a:pt x="17358" y="2397002"/>
                    <a:pt x="11349" y="2394513"/>
                    <a:pt x="6919" y="2390083"/>
                  </a:cubicBezTo>
                  <a:cubicBezTo>
                    <a:pt x="2489" y="2385653"/>
                    <a:pt x="0" y="2379644"/>
                    <a:pt x="0" y="2373379"/>
                  </a:cubicBezTo>
                  <a:lnTo>
                    <a:pt x="0" y="23623"/>
                  </a:lnTo>
                  <a:cubicBezTo>
                    <a:pt x="0" y="17358"/>
                    <a:pt x="2489" y="11349"/>
                    <a:pt x="6919" y="6919"/>
                  </a:cubicBezTo>
                  <a:cubicBezTo>
                    <a:pt x="11349" y="2489"/>
                    <a:pt x="17358" y="0"/>
                    <a:pt x="23623" y="0"/>
                  </a:cubicBezTo>
                  <a:close/>
                </a:path>
              </a:pathLst>
            </a:custGeom>
            <a:solidFill>
              <a:srgbClr val="E6EAEF"/>
            </a:solidFill>
            <a:ln w="19050" cap="rnd">
              <a:solidFill>
                <a:srgbClr val="24334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2006" cy="2435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7538080">
            <a:off x="-7029811" y="-5584933"/>
            <a:ext cx="9808447" cy="9331824"/>
            <a:chOff x="0" y="0"/>
            <a:chExt cx="13077930" cy="12442432"/>
          </a:xfrm>
        </p:grpSpPr>
        <p:grpSp>
          <p:nvGrpSpPr>
            <p:cNvPr name="Group 6" id="6"/>
            <p:cNvGrpSpPr/>
            <p:nvPr/>
          </p:nvGrpSpPr>
          <p:grpSpPr>
            <a:xfrm rot="2252144">
              <a:off x="1498251" y="1484738"/>
              <a:ext cx="7399579" cy="7432687"/>
              <a:chOff x="0" y="0"/>
              <a:chExt cx="2816645" cy="282924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24334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2252144">
              <a:off x="2397493" y="3224228"/>
              <a:ext cx="7399579" cy="7432687"/>
              <a:chOff x="0" y="0"/>
              <a:chExt cx="2816645" cy="282924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53565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2252144">
              <a:off x="4180100" y="3525007"/>
              <a:ext cx="7399579" cy="7432687"/>
              <a:chOff x="0" y="0"/>
              <a:chExt cx="2816645" cy="282924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85878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2124477">
            <a:off x="15979122" y="5429903"/>
            <a:ext cx="9808447" cy="9331824"/>
            <a:chOff x="0" y="0"/>
            <a:chExt cx="13077930" cy="12442432"/>
          </a:xfrm>
        </p:grpSpPr>
        <p:grpSp>
          <p:nvGrpSpPr>
            <p:cNvPr name="Group 16" id="16"/>
            <p:cNvGrpSpPr/>
            <p:nvPr/>
          </p:nvGrpSpPr>
          <p:grpSpPr>
            <a:xfrm rot="2252144">
              <a:off x="1498251" y="1484738"/>
              <a:ext cx="7399579" cy="7432687"/>
              <a:chOff x="0" y="0"/>
              <a:chExt cx="2816645" cy="282924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243342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2252144">
              <a:off x="2397493" y="3224228"/>
              <a:ext cx="7399579" cy="7432687"/>
              <a:chOff x="0" y="0"/>
              <a:chExt cx="2816645" cy="282924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53565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2252144">
              <a:off x="4180100" y="3525007"/>
              <a:ext cx="7399579" cy="7432687"/>
              <a:chOff x="0" y="0"/>
              <a:chExt cx="2816645" cy="282924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816645" cy="2829248"/>
              </a:xfrm>
              <a:custGeom>
                <a:avLst/>
                <a:gdLst/>
                <a:ahLst/>
                <a:cxnLst/>
                <a:rect r="r" b="b" t="t" l="l"/>
                <a:pathLst>
                  <a:path h="2829248" w="2816645">
                    <a:moveTo>
                      <a:pt x="0" y="0"/>
                    </a:moveTo>
                    <a:lnTo>
                      <a:pt x="2816645" y="0"/>
                    </a:lnTo>
                    <a:lnTo>
                      <a:pt x="2816645" y="2829248"/>
                    </a:lnTo>
                    <a:lnTo>
                      <a:pt x="0" y="2829248"/>
                    </a:lnTo>
                    <a:close/>
                  </a:path>
                </a:pathLst>
              </a:custGeom>
              <a:solidFill>
                <a:srgbClr val="858789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23825"/>
                <a:ext cx="2816645" cy="29530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15665503" y="317552"/>
            <a:ext cx="2042119" cy="650325"/>
            <a:chOff x="0" y="0"/>
            <a:chExt cx="537842" cy="17127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37842" cy="171279"/>
            </a:xfrm>
            <a:custGeom>
              <a:avLst/>
              <a:gdLst/>
              <a:ahLst/>
              <a:cxnLst/>
              <a:rect r="r" b="b" t="t" l="l"/>
              <a:pathLst>
                <a:path h="171279" w="537842">
                  <a:moveTo>
                    <a:pt x="53076" y="0"/>
                  </a:moveTo>
                  <a:lnTo>
                    <a:pt x="484766" y="0"/>
                  </a:lnTo>
                  <a:cubicBezTo>
                    <a:pt x="514079" y="0"/>
                    <a:pt x="537842" y="23763"/>
                    <a:pt x="537842" y="53076"/>
                  </a:cubicBezTo>
                  <a:lnTo>
                    <a:pt x="537842" y="118203"/>
                  </a:lnTo>
                  <a:cubicBezTo>
                    <a:pt x="537842" y="132280"/>
                    <a:pt x="532250" y="145780"/>
                    <a:pt x="522296" y="155734"/>
                  </a:cubicBezTo>
                  <a:cubicBezTo>
                    <a:pt x="512343" y="165687"/>
                    <a:pt x="498843" y="171279"/>
                    <a:pt x="484766" y="171279"/>
                  </a:cubicBezTo>
                  <a:lnTo>
                    <a:pt x="53076" y="171279"/>
                  </a:lnTo>
                  <a:cubicBezTo>
                    <a:pt x="38999" y="171279"/>
                    <a:pt x="25499" y="165687"/>
                    <a:pt x="15546" y="155734"/>
                  </a:cubicBezTo>
                  <a:cubicBezTo>
                    <a:pt x="5592" y="145780"/>
                    <a:pt x="0" y="132280"/>
                    <a:pt x="0" y="118203"/>
                  </a:cubicBezTo>
                  <a:lnTo>
                    <a:pt x="0" y="53076"/>
                  </a:lnTo>
                  <a:cubicBezTo>
                    <a:pt x="0" y="38999"/>
                    <a:pt x="5592" y="25499"/>
                    <a:pt x="15546" y="15546"/>
                  </a:cubicBezTo>
                  <a:cubicBezTo>
                    <a:pt x="25499" y="5592"/>
                    <a:pt x="38999" y="0"/>
                    <a:pt x="53076" y="0"/>
                  </a:cubicBezTo>
                  <a:close/>
                </a:path>
              </a:pathLst>
            </a:custGeom>
            <a:solidFill>
              <a:srgbClr val="535659"/>
            </a:solidFill>
            <a:ln w="19050" cap="sq">
              <a:solidFill>
                <a:srgbClr val="243342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537842" cy="209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29723" y="9258300"/>
            <a:ext cx="6961669" cy="627749"/>
            <a:chOff x="0" y="0"/>
            <a:chExt cx="1833526" cy="16533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833526" cy="165333"/>
            </a:xfrm>
            <a:custGeom>
              <a:avLst/>
              <a:gdLst/>
              <a:ahLst/>
              <a:cxnLst/>
              <a:rect r="r" b="b" t="t" l="l"/>
              <a:pathLst>
                <a:path h="165333" w="1833526">
                  <a:moveTo>
                    <a:pt x="16681" y="0"/>
                  </a:moveTo>
                  <a:lnTo>
                    <a:pt x="1816845" y="0"/>
                  </a:lnTo>
                  <a:cubicBezTo>
                    <a:pt x="1821269" y="0"/>
                    <a:pt x="1825512" y="1757"/>
                    <a:pt x="1828640" y="4886"/>
                  </a:cubicBezTo>
                  <a:cubicBezTo>
                    <a:pt x="1831769" y="8014"/>
                    <a:pt x="1833526" y="12257"/>
                    <a:pt x="1833526" y="16681"/>
                  </a:cubicBezTo>
                  <a:lnTo>
                    <a:pt x="1833526" y="148652"/>
                  </a:lnTo>
                  <a:cubicBezTo>
                    <a:pt x="1833526" y="157865"/>
                    <a:pt x="1826058" y="165333"/>
                    <a:pt x="1816845" y="165333"/>
                  </a:cubicBezTo>
                  <a:lnTo>
                    <a:pt x="16681" y="165333"/>
                  </a:lnTo>
                  <a:cubicBezTo>
                    <a:pt x="7468" y="165333"/>
                    <a:pt x="0" y="157865"/>
                    <a:pt x="0" y="148652"/>
                  </a:cubicBezTo>
                  <a:lnTo>
                    <a:pt x="0" y="16681"/>
                  </a:lnTo>
                  <a:cubicBezTo>
                    <a:pt x="0" y="7468"/>
                    <a:pt x="7468" y="0"/>
                    <a:pt x="16681" y="0"/>
                  </a:cubicBezTo>
                  <a:close/>
                </a:path>
              </a:pathLst>
            </a:custGeom>
            <a:solidFill>
              <a:srgbClr val="535659"/>
            </a:solidFill>
            <a:ln w="19050" cap="sq">
              <a:solidFill>
                <a:srgbClr val="243342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833526" cy="20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2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2164918" y="3782578"/>
            <a:ext cx="13958164" cy="2486695"/>
          </a:xfrm>
          <a:custGeom>
            <a:avLst/>
            <a:gdLst/>
            <a:ahLst/>
            <a:cxnLst/>
            <a:rect r="r" b="b" t="t" l="l"/>
            <a:pathLst>
              <a:path h="2486695" w="13958164">
                <a:moveTo>
                  <a:pt x="0" y="0"/>
                </a:moveTo>
                <a:lnTo>
                  <a:pt x="13958164" y="0"/>
                </a:lnTo>
                <a:lnTo>
                  <a:pt x="13958164" y="2486695"/>
                </a:lnTo>
                <a:lnTo>
                  <a:pt x="0" y="2486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4293776" y="2343956"/>
            <a:ext cx="9700448" cy="110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6500">
                <a:solidFill>
                  <a:srgbClr val="243342"/>
                </a:solidFill>
                <a:latin typeface="Karnchang Bold"/>
              </a:rPr>
              <a:t>Hasil dan Pembahasan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621459" y="349050"/>
            <a:ext cx="2168307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20">
                <a:solidFill>
                  <a:srgbClr val="FFFFFF"/>
                </a:solidFill>
                <a:latin typeface="Karnchang"/>
              </a:rPr>
              <a:t>Halaman 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9270232"/>
            <a:ext cx="5772867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126">
                <a:solidFill>
                  <a:srgbClr val="FFFFFF"/>
                </a:solidFill>
                <a:latin typeface="Karnchang"/>
              </a:rPr>
              <a:t>Syafira Amatur Rahmi |  UNBIN | TI | 2023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DAF3qlK79u8</dc:identifier>
  <dcterms:modified xsi:type="dcterms:W3CDTF">2011-08-01T06:04:30Z</dcterms:modified>
  <cp:revision>1</cp:revision>
  <dc:title>Chatbot Layanan Akademik Menggunakan K-Nearest Neighbor</dc:title>
</cp:coreProperties>
</file>